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 id="2147483699" r:id="rId2"/>
    <p:sldMasterId id="2147483704" r:id="rId3"/>
  </p:sldMasterIdLst>
  <p:notesMasterIdLst>
    <p:notesMasterId r:id="rId44"/>
  </p:notesMasterIdLst>
  <p:handoutMasterIdLst>
    <p:handoutMasterId r:id="rId45"/>
  </p:handoutMasterIdLst>
  <p:sldIdLst>
    <p:sldId id="256" r:id="rId4"/>
    <p:sldId id="296" r:id="rId5"/>
    <p:sldId id="297" r:id="rId6"/>
    <p:sldId id="298" r:id="rId7"/>
    <p:sldId id="288" r:id="rId8"/>
    <p:sldId id="289" r:id="rId9"/>
    <p:sldId id="300" r:id="rId10"/>
    <p:sldId id="270" r:id="rId11"/>
    <p:sldId id="271" r:id="rId12"/>
    <p:sldId id="272" r:id="rId13"/>
    <p:sldId id="302" r:id="rId14"/>
    <p:sldId id="263" r:id="rId15"/>
    <p:sldId id="284" r:id="rId16"/>
    <p:sldId id="301" r:id="rId17"/>
    <p:sldId id="274" r:id="rId18"/>
    <p:sldId id="275" r:id="rId19"/>
    <p:sldId id="276" r:id="rId20"/>
    <p:sldId id="277" r:id="rId21"/>
    <p:sldId id="278" r:id="rId22"/>
    <p:sldId id="286" r:id="rId23"/>
    <p:sldId id="304" r:id="rId24"/>
    <p:sldId id="303" r:id="rId25"/>
    <p:sldId id="279" r:id="rId26"/>
    <p:sldId id="280" r:id="rId27"/>
    <p:sldId id="282" r:id="rId28"/>
    <p:sldId id="281" r:id="rId29"/>
    <p:sldId id="266" r:id="rId30"/>
    <p:sldId id="313" r:id="rId31"/>
    <p:sldId id="305" r:id="rId32"/>
    <p:sldId id="261" r:id="rId33"/>
    <p:sldId id="283" r:id="rId34"/>
    <p:sldId id="307" r:id="rId35"/>
    <p:sldId id="306" r:id="rId36"/>
    <p:sldId id="308" r:id="rId37"/>
    <p:sldId id="309" r:id="rId38"/>
    <p:sldId id="312" r:id="rId39"/>
    <p:sldId id="311" r:id="rId40"/>
    <p:sldId id="310" r:id="rId41"/>
    <p:sldId id="267" r:id="rId42"/>
    <p:sldId id="295" r:id="rId43"/>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Arial" charset="0"/>
        <a:ea typeface="+mn-ea"/>
        <a:cs typeface="Arial" charset="0"/>
      </a:defRPr>
    </a:lvl1pPr>
    <a:lvl2pPr marL="457200" algn="l" rtl="0" eaLnBrk="0" fontAlgn="base" hangingPunct="0">
      <a:spcBef>
        <a:spcPct val="0"/>
      </a:spcBef>
      <a:spcAft>
        <a:spcPct val="0"/>
      </a:spcAft>
      <a:defRPr sz="2800" b="1" kern="1200">
        <a:solidFill>
          <a:schemeClr val="tx1"/>
        </a:solidFill>
        <a:latin typeface="Arial" charset="0"/>
        <a:ea typeface="+mn-ea"/>
        <a:cs typeface="Arial" charset="0"/>
      </a:defRPr>
    </a:lvl2pPr>
    <a:lvl3pPr marL="914400" algn="l" rtl="0" eaLnBrk="0" fontAlgn="base" hangingPunct="0">
      <a:spcBef>
        <a:spcPct val="0"/>
      </a:spcBef>
      <a:spcAft>
        <a:spcPct val="0"/>
      </a:spcAft>
      <a:defRPr sz="2800" b="1" kern="1200">
        <a:solidFill>
          <a:schemeClr val="tx1"/>
        </a:solidFill>
        <a:latin typeface="Arial" charset="0"/>
        <a:ea typeface="+mn-ea"/>
        <a:cs typeface="Arial" charset="0"/>
      </a:defRPr>
    </a:lvl3pPr>
    <a:lvl4pPr marL="1371600" algn="l" rtl="0" eaLnBrk="0" fontAlgn="base" hangingPunct="0">
      <a:spcBef>
        <a:spcPct val="0"/>
      </a:spcBef>
      <a:spcAft>
        <a:spcPct val="0"/>
      </a:spcAft>
      <a:defRPr sz="2800" b="1" kern="1200">
        <a:solidFill>
          <a:schemeClr val="tx1"/>
        </a:solidFill>
        <a:latin typeface="Arial" charset="0"/>
        <a:ea typeface="+mn-ea"/>
        <a:cs typeface="Arial" charset="0"/>
      </a:defRPr>
    </a:lvl4pPr>
    <a:lvl5pPr marL="1828800" algn="l" rtl="0" eaLnBrk="0" fontAlgn="base" hangingPunct="0">
      <a:spcBef>
        <a:spcPct val="0"/>
      </a:spcBef>
      <a:spcAft>
        <a:spcPct val="0"/>
      </a:spcAft>
      <a:defRPr sz="2800" b="1" kern="1200">
        <a:solidFill>
          <a:schemeClr val="tx1"/>
        </a:solidFill>
        <a:latin typeface="Arial" charset="0"/>
        <a:ea typeface="+mn-ea"/>
        <a:cs typeface="Arial" charset="0"/>
      </a:defRPr>
    </a:lvl5pPr>
    <a:lvl6pPr marL="2286000" algn="l" defTabSz="914400" rtl="0" eaLnBrk="1" latinLnBrk="0" hangingPunct="1">
      <a:defRPr sz="2800" b="1" kern="1200">
        <a:solidFill>
          <a:schemeClr val="tx1"/>
        </a:solidFill>
        <a:latin typeface="Arial" charset="0"/>
        <a:ea typeface="+mn-ea"/>
        <a:cs typeface="Arial" charset="0"/>
      </a:defRPr>
    </a:lvl6pPr>
    <a:lvl7pPr marL="2743200" algn="l" defTabSz="914400" rtl="0" eaLnBrk="1" latinLnBrk="0" hangingPunct="1">
      <a:defRPr sz="2800" b="1" kern="1200">
        <a:solidFill>
          <a:schemeClr val="tx1"/>
        </a:solidFill>
        <a:latin typeface="Arial" charset="0"/>
        <a:ea typeface="+mn-ea"/>
        <a:cs typeface="Arial" charset="0"/>
      </a:defRPr>
    </a:lvl7pPr>
    <a:lvl8pPr marL="3200400" algn="l" defTabSz="914400" rtl="0" eaLnBrk="1" latinLnBrk="0" hangingPunct="1">
      <a:defRPr sz="2800" b="1" kern="1200">
        <a:solidFill>
          <a:schemeClr val="tx1"/>
        </a:solidFill>
        <a:latin typeface="Arial" charset="0"/>
        <a:ea typeface="+mn-ea"/>
        <a:cs typeface="Arial" charset="0"/>
      </a:defRPr>
    </a:lvl8pPr>
    <a:lvl9pPr marL="3657600" algn="l" defTabSz="914400" rtl="0" eaLnBrk="1" latinLnBrk="0" hangingPunct="1">
      <a:defRPr sz="28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78521" autoAdjust="0"/>
  </p:normalViewPr>
  <p:slideViewPr>
    <p:cSldViewPr snapToGrid="0">
      <p:cViewPr varScale="1">
        <p:scale>
          <a:sx n="85" d="100"/>
          <a:sy n="85" d="100"/>
        </p:scale>
        <p:origin x="-63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0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DDE5C488-B746-454F-8EBA-A6AA013EB71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6E90956A-42D9-4465-9538-E2ACE5C76BF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8" charset="0"/>
        <a:ea typeface="Arial" pitchFamily="18" charset="0"/>
        <a:cs typeface="Arial" pitchFamily="18" charset="0"/>
      </a:defRPr>
    </a:lvl1pPr>
    <a:lvl2pPr marL="457200" algn="l" rtl="0" eaLnBrk="0" fontAlgn="base" hangingPunct="0">
      <a:spcBef>
        <a:spcPct val="30000"/>
      </a:spcBef>
      <a:spcAft>
        <a:spcPct val="0"/>
      </a:spcAft>
      <a:defRPr sz="1200" kern="1200">
        <a:solidFill>
          <a:schemeClr val="tx1"/>
        </a:solidFill>
        <a:latin typeface="Arial" pitchFamily="18" charset="0"/>
        <a:ea typeface="Arial" pitchFamily="18" charset="0"/>
        <a:cs typeface="Arial" pitchFamily="18" charset="0"/>
      </a:defRPr>
    </a:lvl2pPr>
    <a:lvl3pPr marL="914400" algn="l" rtl="0" eaLnBrk="0" fontAlgn="base" hangingPunct="0">
      <a:spcBef>
        <a:spcPct val="30000"/>
      </a:spcBef>
      <a:spcAft>
        <a:spcPct val="0"/>
      </a:spcAft>
      <a:defRPr sz="1200" kern="1200">
        <a:solidFill>
          <a:schemeClr val="tx1"/>
        </a:solidFill>
        <a:latin typeface="Arial" pitchFamily="18" charset="0"/>
        <a:ea typeface="Arial" pitchFamily="18" charset="0"/>
        <a:cs typeface="Arial" pitchFamily="18" charset="0"/>
      </a:defRPr>
    </a:lvl3pPr>
    <a:lvl4pPr marL="1371600" algn="l" rtl="0" eaLnBrk="0" fontAlgn="base" hangingPunct="0">
      <a:spcBef>
        <a:spcPct val="30000"/>
      </a:spcBef>
      <a:spcAft>
        <a:spcPct val="0"/>
      </a:spcAft>
      <a:defRPr sz="1200" kern="1200">
        <a:solidFill>
          <a:schemeClr val="tx1"/>
        </a:solidFill>
        <a:latin typeface="Arial" pitchFamily="18" charset="0"/>
        <a:ea typeface="Arial" pitchFamily="18" charset="0"/>
        <a:cs typeface="Arial" pitchFamily="18" charset="0"/>
      </a:defRPr>
    </a:lvl4pPr>
    <a:lvl5pPr marL="1828800" algn="l" rtl="0" eaLnBrk="0" fontAlgn="base" hangingPunct="0">
      <a:spcBef>
        <a:spcPct val="30000"/>
      </a:spcBef>
      <a:spcAft>
        <a:spcPct val="0"/>
      </a:spcAft>
      <a:defRPr sz="1200" kern="1200">
        <a:solidFill>
          <a:schemeClr val="tx1"/>
        </a:solidFill>
        <a:latin typeface="Arial" pitchFamily="18" charset="0"/>
        <a:ea typeface="Arial" pitchFamily="18" charset="0"/>
        <a:cs typeface="Arial"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AE36B22-88A5-4398-9559-4339571AAFDC}"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90956A-42D9-4465-9538-E2ACE5C76BF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90956A-42D9-4465-9538-E2ACE5C76BF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dirty="0" smtClean="0">
                <a:latin typeface="Arial" charset="0"/>
                <a:cs typeface="Arial" charset="0"/>
              </a:rPr>
              <a:t>Not about the length of the total</a:t>
            </a:r>
            <a:r>
              <a:rPr lang="en-US" baseline="0" dirty="0" smtClean="0">
                <a:latin typeface="Arial" charset="0"/>
                <a:cs typeface="Arial" charset="0"/>
              </a:rPr>
              <a:t> prompt, but the length of the individual recording.</a:t>
            </a:r>
            <a:endParaRPr lang="en-US" dirty="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AE36B22-88A5-4398-9559-4339571AAFDC}" type="slidenum">
              <a:rPr lang="en-US"/>
              <a:pPr/>
              <a:t>2</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90956A-42D9-4465-9538-E2ACE5C76BF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90956A-42D9-4465-9538-E2ACE5C76BF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smtClean="0">
                <a:latin typeface="Arial" charset="0"/>
                <a:cs typeface="Arial" charset="0"/>
              </a:rPr>
              <a:t>For the sake of consistency, the interactive voice response system should allow, but not require, a terminating # for fixed-length items. Thus, if users get in the habit of terminating all entries with the pound key, they will not be penalized.  (Scumacher)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90956A-42D9-4465-9538-E2ACE5C76BF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7207B41-FAB0-42FE-841D-6119B5231BD5}" type="slidenum">
              <a:rPr lang="en-US" sz="1200"/>
              <a:pPr algn="r"/>
              <a:t>3</a:t>
            </a:fld>
            <a:endParaRPr lang="en-US" sz="1200"/>
          </a:p>
        </p:txBody>
      </p:sp>
      <p:sp>
        <p:nvSpPr>
          <p:cNvPr id="2457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7" tIns="45713" rIns="91427" bIns="45713" anchor="b"/>
          <a:lstStyle/>
          <a:p>
            <a:pPr algn="r"/>
            <a:fld id="{F173FE1C-BE3A-49B6-8E87-121B546B462E}" type="slidenum">
              <a:rPr lang="en-US" sz="1200"/>
              <a:pPr algn="r"/>
              <a:t>3</a:t>
            </a:fld>
            <a:endParaRPr lang="en-US" sz="1200"/>
          </a:p>
        </p:txBody>
      </p:sp>
      <p:sp>
        <p:nvSpPr>
          <p:cNvPr id="2458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0408" tIns="45204" rIns="90408" bIns="45204" anchor="b"/>
          <a:lstStyle/>
          <a:p>
            <a:pPr algn="r" defTabSz="904875"/>
            <a:fld id="{3071C486-3B9F-49DE-87D7-0488591F1DBE}" type="slidenum">
              <a:rPr lang="en-US" sz="1200"/>
              <a:pPr algn="r" defTabSz="904875"/>
              <a:t>3</a:t>
            </a:fld>
            <a:endParaRPr lang="en-US" sz="1200"/>
          </a:p>
        </p:txBody>
      </p:sp>
      <p:sp>
        <p:nvSpPr>
          <p:cNvPr id="24581" name="Rectangle 2"/>
          <p:cNvSpPr>
            <a:spLocks noGrp="1" noRot="1" noChangeAspect="1" noChangeArrowheads="1" noTextEdit="1"/>
          </p:cNvSpPr>
          <p:nvPr>
            <p:ph type="sldImg"/>
          </p:nvPr>
        </p:nvSpPr>
        <p:spPr>
          <a:xfrm>
            <a:off x="1144588" y="687388"/>
            <a:ext cx="4572000" cy="3429000"/>
          </a:xfrm>
          <a:ln/>
        </p:spPr>
      </p:sp>
      <p:sp>
        <p:nvSpPr>
          <p:cNvPr id="24582" name="Rectangle 3"/>
          <p:cNvSpPr>
            <a:spLocks noGrp="1" noChangeArrowheads="1"/>
          </p:cNvSpPr>
          <p:nvPr>
            <p:ph type="body" idx="1"/>
          </p:nvPr>
        </p:nvSpPr>
        <p:spPr>
          <a:xfrm>
            <a:off x="912813" y="4341813"/>
            <a:ext cx="5032375" cy="4114800"/>
          </a:xfrm>
          <a:noFill/>
          <a:ln/>
        </p:spPr>
        <p:txBody>
          <a:bodyPr lIns="90408" tIns="45204" rIns="90408" bIns="45204"/>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a:lnSpc>
                <a:spcPct val="80000"/>
              </a:lnSpc>
            </a:pPr>
            <a:r>
              <a:rPr lang="en-US" sz="800" dirty="0" smtClean="0">
                <a:latin typeface="Arial" charset="0"/>
                <a:cs typeface="Arial" charset="0"/>
              </a:rPr>
              <a:t>STRENGTHS AND WEAKNESSES OF </a:t>
            </a:r>
          </a:p>
          <a:p>
            <a:pPr>
              <a:lnSpc>
                <a:spcPct val="80000"/>
              </a:lnSpc>
            </a:pPr>
            <a:endParaRPr lang="en-US" sz="800" dirty="0" smtClean="0">
              <a:latin typeface="Arial" charset="0"/>
              <a:cs typeface="Arial" charset="0"/>
            </a:endParaRPr>
          </a:p>
          <a:p>
            <a:pPr>
              <a:lnSpc>
                <a:spcPct val="80000"/>
              </a:lnSpc>
            </a:pPr>
            <a:r>
              <a:rPr lang="en-US" sz="800" dirty="0" smtClean="0">
                <a:latin typeface="Arial" charset="0"/>
                <a:cs typeface="Arial" charset="0"/>
              </a:rPr>
              <a:t>EXISTING SYSTEMS AND INTERFACES </a:t>
            </a:r>
          </a:p>
          <a:p>
            <a:pPr>
              <a:lnSpc>
                <a:spcPct val="80000"/>
              </a:lnSpc>
            </a:pPr>
            <a:endParaRPr lang="en-US" sz="800" dirty="0" smtClean="0">
              <a:latin typeface="Arial" charset="0"/>
              <a:cs typeface="Arial" charset="0"/>
            </a:endParaRPr>
          </a:p>
          <a:p>
            <a:pPr>
              <a:lnSpc>
                <a:spcPct val="80000"/>
              </a:lnSpc>
            </a:pPr>
            <a:r>
              <a:rPr lang="en-US" sz="800" dirty="0" smtClean="0">
                <a:latin typeface="Arial" charset="0"/>
                <a:cs typeface="Arial" charset="0"/>
              </a:rPr>
              <a:t>Strengths </a:t>
            </a:r>
          </a:p>
          <a:p>
            <a:pPr>
              <a:lnSpc>
                <a:spcPct val="80000"/>
              </a:lnSpc>
            </a:pPr>
            <a:endParaRPr lang="en-US" sz="800" dirty="0" smtClean="0">
              <a:latin typeface="Arial" charset="0"/>
              <a:cs typeface="Arial" charset="0"/>
            </a:endParaRPr>
          </a:p>
          <a:p>
            <a:pPr>
              <a:lnSpc>
                <a:spcPct val="80000"/>
              </a:lnSpc>
            </a:pPr>
            <a:r>
              <a:rPr lang="en-US" sz="800" dirty="0" smtClean="0">
                <a:latin typeface="Arial" charset="0"/>
                <a:cs typeface="Arial" charset="0"/>
              </a:rPr>
              <a:t>Familiarity and ease of use of the telephone. Almost everyone over the age of five is familiar with the phone and how to enter digits on the touch-tone pad. </a:t>
            </a:r>
          </a:p>
          <a:p>
            <a:pPr>
              <a:lnSpc>
                <a:spcPct val="80000"/>
              </a:lnSpc>
            </a:pPr>
            <a:endParaRPr lang="en-US" sz="800" dirty="0" smtClean="0">
              <a:latin typeface="Arial" charset="0"/>
              <a:cs typeface="Arial" charset="0"/>
            </a:endParaRPr>
          </a:p>
          <a:p>
            <a:pPr>
              <a:lnSpc>
                <a:spcPct val="80000"/>
              </a:lnSpc>
            </a:pPr>
            <a:r>
              <a:rPr lang="en-US" sz="800" dirty="0" smtClean="0">
                <a:latin typeface="Arial" charset="0"/>
                <a:cs typeface="Arial" charset="0"/>
              </a:rPr>
              <a:t>Ubiquity. Touch-tone phones are widely available. </a:t>
            </a:r>
          </a:p>
          <a:p>
            <a:pPr>
              <a:lnSpc>
                <a:spcPct val="80000"/>
              </a:lnSpc>
            </a:pPr>
            <a:endParaRPr lang="en-US" sz="800" dirty="0" smtClean="0">
              <a:latin typeface="Arial" charset="0"/>
              <a:cs typeface="Arial" charset="0"/>
            </a:endParaRPr>
          </a:p>
          <a:p>
            <a:pPr>
              <a:lnSpc>
                <a:spcPct val="80000"/>
              </a:lnSpc>
            </a:pPr>
            <a:r>
              <a:rPr lang="en-US" sz="800" dirty="0" smtClean="0">
                <a:latin typeface="Arial" charset="0"/>
                <a:cs typeface="Arial" charset="0"/>
              </a:rPr>
              <a:t>Speed. Sometimes faster service is available through interactive voice response systems than through human operators. Also, many interactive voice response systems pick up the call on the first ring (or even before the ring). If the call volumes </a:t>
            </a:r>
            <a:r>
              <a:rPr lang="en-US" sz="800" dirty="0" err="1" smtClean="0">
                <a:latin typeface="Arial" charset="0"/>
                <a:cs typeface="Arial" charset="0"/>
              </a:rPr>
              <a:t>ar</a:t>
            </a:r>
            <a:r>
              <a:rPr lang="en-US" sz="800" dirty="0" smtClean="0">
                <a:latin typeface="Arial" charset="0"/>
                <a:cs typeface="Arial" charset="0"/>
              </a:rPr>
              <a:t>-e accurately figured, callers should rarely get a busy signal with many interactive voice response systems. </a:t>
            </a:r>
          </a:p>
          <a:p>
            <a:pPr>
              <a:lnSpc>
                <a:spcPct val="80000"/>
              </a:lnSpc>
            </a:pPr>
            <a:endParaRPr lang="en-US" sz="800" dirty="0" smtClean="0">
              <a:latin typeface="Arial" charset="0"/>
              <a:cs typeface="Arial" charset="0"/>
            </a:endParaRPr>
          </a:p>
          <a:p>
            <a:pPr>
              <a:lnSpc>
                <a:spcPct val="80000"/>
              </a:lnSpc>
            </a:pPr>
            <a:r>
              <a:rPr lang="en-US" sz="800" dirty="0" smtClean="0">
                <a:latin typeface="Arial" charset="0"/>
                <a:cs typeface="Arial" charset="0"/>
              </a:rPr>
              <a:t>Privacy. Some users believe they can manage their affairs more privately dealing with an interactive voice response system than with a person. </a:t>
            </a:r>
          </a:p>
          <a:p>
            <a:pPr>
              <a:lnSpc>
                <a:spcPct val="80000"/>
              </a:lnSpc>
            </a:pPr>
            <a:endParaRPr lang="en-US" sz="800" dirty="0" smtClean="0">
              <a:latin typeface="Arial" charset="0"/>
              <a:cs typeface="Arial" charset="0"/>
            </a:endParaRPr>
          </a:p>
          <a:p>
            <a:pPr>
              <a:lnSpc>
                <a:spcPct val="80000"/>
              </a:lnSpc>
            </a:pPr>
            <a:r>
              <a:rPr lang="en-US" sz="800" dirty="0" smtClean="0">
                <a:latin typeface="Arial" charset="0"/>
                <a:cs typeface="Arial" charset="0"/>
              </a:rPr>
              <a:t>Efficiency. There are times when it is simply more efficient to deal with a machine than with a person. In many cases, the chances for error are reduced as well. </a:t>
            </a:r>
          </a:p>
          <a:p>
            <a:pPr>
              <a:lnSpc>
                <a:spcPct val="80000"/>
              </a:lnSpc>
            </a:pPr>
            <a:endParaRPr lang="en-US" sz="800" dirty="0" smtClean="0">
              <a:latin typeface="Arial" charset="0"/>
              <a:cs typeface="Arial" charset="0"/>
            </a:endParaRPr>
          </a:p>
          <a:p>
            <a:pPr>
              <a:lnSpc>
                <a:spcPct val="80000"/>
              </a:lnSpc>
            </a:pPr>
            <a:r>
              <a:rPr lang="en-US" sz="800" dirty="0" smtClean="0">
                <a:latin typeface="Arial" charset="0"/>
                <a:cs typeface="Arial" charset="0"/>
              </a:rPr>
              <a:t>Availability. Many customers who find it difficult to manage affairs during typical business hours appreciate being able to perform transactions when it is most convenient for them. </a:t>
            </a:r>
          </a:p>
          <a:p>
            <a:pPr>
              <a:lnSpc>
                <a:spcPct val="80000"/>
              </a:lnSpc>
            </a:pPr>
            <a:endParaRPr lang="en-US" sz="800" dirty="0" smtClean="0">
              <a:latin typeface="Arial" charset="0"/>
              <a:cs typeface="Arial" charset="0"/>
            </a:endParaRPr>
          </a:p>
          <a:p>
            <a:pPr>
              <a:lnSpc>
                <a:spcPct val="80000"/>
              </a:lnSpc>
            </a:pPr>
            <a:r>
              <a:rPr lang="en-US" sz="800" dirty="0" smtClean="0">
                <a:latin typeface="Arial" charset="0"/>
                <a:cs typeface="Arial" charset="0"/>
              </a:rPr>
              <a:t>Cost reduction/business efficiency. Businesses find many benefits in employing interactive voice response systems, including reducing and redirecting staff, providing services during off-hours, offering more services, cross-selling products, providing a competitive advantage (in some industries, interactive voice response systems are a necessity), reducing error rates, handling greater call volumes, and attracting customers. </a:t>
            </a:r>
          </a:p>
          <a:p>
            <a:pPr>
              <a:lnSpc>
                <a:spcPct val="80000"/>
              </a:lnSpc>
            </a:pPr>
            <a:endParaRPr lang="en-US" sz="800" dirty="0" smtClean="0">
              <a:latin typeface="Arial" charset="0"/>
              <a:cs typeface="Arial" charset="0"/>
            </a:endParaRPr>
          </a:p>
          <a:p>
            <a:pPr>
              <a:lnSpc>
                <a:spcPct val="80000"/>
              </a:lnSpc>
            </a:pPr>
            <a:r>
              <a:rPr lang="en-US" sz="800" dirty="0" smtClean="0">
                <a:latin typeface="Arial" charset="0"/>
                <a:cs typeface="Arial" charset="0"/>
              </a:rPr>
              <a:t>Weaknesses </a:t>
            </a:r>
          </a:p>
          <a:p>
            <a:pPr>
              <a:lnSpc>
                <a:spcPct val="80000"/>
              </a:lnSpc>
            </a:pPr>
            <a:endParaRPr lang="en-US" sz="800" dirty="0" smtClean="0">
              <a:latin typeface="Arial" charset="0"/>
              <a:cs typeface="Arial" charset="0"/>
            </a:endParaRPr>
          </a:p>
          <a:p>
            <a:pPr>
              <a:lnSpc>
                <a:spcPct val="80000"/>
              </a:lnSpc>
            </a:pPr>
            <a:r>
              <a:rPr lang="en-US" sz="800" dirty="0" smtClean="0">
                <a:latin typeface="Arial" charset="0"/>
                <a:cs typeface="Arial" charset="0"/>
              </a:rPr>
              <a:t>Auditory presentation only. The standard telephone provides only auditory output. This puts a serious limit on what the system can provide and what the caller experiences. </a:t>
            </a:r>
          </a:p>
          <a:p>
            <a:pPr>
              <a:lnSpc>
                <a:spcPct val="80000"/>
              </a:lnSpc>
            </a:pPr>
            <a:endParaRPr lang="en-US" sz="800" dirty="0" smtClean="0">
              <a:latin typeface="Arial" charset="0"/>
              <a:cs typeface="Arial" charset="0"/>
            </a:endParaRPr>
          </a:p>
          <a:p>
            <a:pPr>
              <a:lnSpc>
                <a:spcPct val="80000"/>
              </a:lnSpc>
            </a:pPr>
            <a:r>
              <a:rPr lang="en-US" sz="800" dirty="0" smtClean="0">
                <a:latin typeface="Arial" charset="0"/>
                <a:cs typeface="Arial" charset="0"/>
              </a:rPr>
              <a:t>Phone-based interfaces push the limit on working memory. Because all output is auditory, it is presented serially through the telephone handset. The serial presentation of information places heavy demands on working memory. Thus human memory limitations put an upper bound on the length of auditory messages and displays (e.g., the user should be requested to remember only five chunks). </a:t>
            </a:r>
          </a:p>
          <a:p>
            <a:pPr>
              <a:lnSpc>
                <a:spcPct val="80000"/>
              </a:lnSpc>
            </a:pPr>
            <a:endParaRPr lang="en-US" sz="800" dirty="0" smtClean="0">
              <a:latin typeface="Arial" charset="0"/>
              <a:cs typeface="Arial" charset="0"/>
            </a:endParaRPr>
          </a:p>
          <a:p>
            <a:pPr>
              <a:lnSpc>
                <a:spcPct val="80000"/>
              </a:lnSpc>
            </a:pPr>
            <a:r>
              <a:rPr lang="en-US" sz="800" dirty="0" smtClean="0">
                <a:latin typeface="Arial" charset="0"/>
                <a:cs typeface="Arial" charset="0"/>
              </a:rPr>
              <a:t>Limited input device. Phone-based interface designers must assume that people use telephones that have only 12 touch-tone keys. All information the user provides must be numeric or numerical codes for alphabetic information. Unfortunately, touch-tone telephones are built according to many different designs. Some completely lack alphabetic labels on the keypads; with others, the letters Q and Z are absent or located on different keys. </a:t>
            </a:r>
            <a:r>
              <a:rPr lang="en-US" sz="800" dirty="0" err="1" smtClean="0">
                <a:latin typeface="Arial" charset="0"/>
                <a:cs typeface="Arial" charset="0"/>
              </a:rPr>
              <a:t>Detweiler</a:t>
            </a:r>
            <a:r>
              <a:rPr lang="en-US" sz="800" dirty="0" smtClean="0">
                <a:latin typeface="Arial" charset="0"/>
                <a:cs typeface="Arial" charset="0"/>
              </a:rPr>
              <a:t>, Schumacher, and </a:t>
            </a:r>
            <a:r>
              <a:rPr lang="en-US" sz="800" dirty="0" err="1" smtClean="0">
                <a:latin typeface="Arial" charset="0"/>
                <a:cs typeface="Arial" charset="0"/>
              </a:rPr>
              <a:t>Gattuso</a:t>
            </a:r>
            <a:r>
              <a:rPr lang="en-US" sz="800" dirty="0" smtClean="0">
                <a:latin typeface="Arial" charset="0"/>
                <a:cs typeface="Arial" charset="0"/>
              </a:rPr>
              <a:t> (1990) found that only a small percentage of people actually know the correct layout of letters on the telephone keypad -- and the participants were telephone company employees. With an increasing number of systems requiring alphabetic input, users must translate the alphabetic string into the correct numerical sequence. This is not an obvious or well-learned mapping task and takes time to accomplish. </a:t>
            </a:r>
          </a:p>
          <a:p>
            <a:pPr>
              <a:lnSpc>
                <a:spcPct val="80000"/>
              </a:lnSpc>
            </a:pPr>
            <a:endParaRPr lang="en-US" sz="800" dirty="0" smtClean="0">
              <a:latin typeface="Arial" charset="0"/>
              <a:cs typeface="Arial" charset="0"/>
            </a:endParaRPr>
          </a:p>
          <a:p>
            <a:pPr>
              <a:lnSpc>
                <a:spcPct val="80000"/>
              </a:lnSpc>
            </a:pPr>
            <a:r>
              <a:rPr lang="en-US" sz="800" dirty="0" smtClean="0">
                <a:latin typeface="Arial" charset="0"/>
                <a:cs typeface="Arial" charset="0"/>
              </a:rPr>
              <a:t>Limited availability of supporting materials. Users often have no supporting materials (e.g., a manual or job aid), so all instructions and help must be included within the application. This adds an extra layer of complexity to the interface design, and care must be taken to accommodate users of varying experience. </a:t>
            </a:r>
          </a:p>
          <a:p>
            <a:pPr>
              <a:lnSpc>
                <a:spcPct val="80000"/>
              </a:lnSpc>
            </a:pPr>
            <a:endParaRPr lang="en-US" sz="800" dirty="0" smtClean="0">
              <a:latin typeface="Arial" charset="0"/>
              <a:cs typeface="Arial" charset="0"/>
            </a:endParaRPr>
          </a:p>
          <a:p>
            <a:pPr>
              <a:lnSpc>
                <a:spcPct val="80000"/>
              </a:lnSpc>
            </a:pPr>
            <a:r>
              <a:rPr lang="en-US" sz="800" dirty="0" smtClean="0">
                <a:latin typeface="Arial" charset="0"/>
                <a:cs typeface="Arial" charset="0"/>
              </a:rPr>
              <a:t>Wide variability in users' telephone equipment. Variations include the following: (1) Many rotary (and hybrid tone and pulse) phones are still in use. (2) Noise present in cellular and portable phones can often unreliably transmit touch-tone commands in phone-based interfaces. (3) Some customer equipment cannot send dual-tone, </a:t>
            </a:r>
            <a:r>
              <a:rPr lang="en-US" sz="800" dirty="0" err="1" smtClean="0">
                <a:latin typeface="Arial" charset="0"/>
                <a:cs typeface="Arial" charset="0"/>
              </a:rPr>
              <a:t>multifrequency</a:t>
            </a:r>
            <a:r>
              <a:rPr lang="en-US" sz="800" dirty="0" smtClean="0">
                <a:latin typeface="Arial" charset="0"/>
                <a:cs typeface="Arial" charset="0"/>
              </a:rPr>
              <a:t> tones during a call; others will send only a signal of fixed duration. This latter problem arises in interactive voice response systems in which a key must be pressed for a second or more as a signal to the system. (4) Many phone-based interfaces are based on standard phones in which the handset is detached from the keypad. Some phones (e.g., cellular or portable phones) have the keypad on the handset itself; this causes problems because users may have to take longer than expected to respond to prompts. If the pause times are not long enough, the dialogue will be disrupted. </a:t>
            </a:r>
          </a:p>
          <a:p>
            <a:pPr>
              <a:lnSpc>
                <a:spcPct val="80000"/>
              </a:lnSpc>
            </a:pPr>
            <a:endParaRPr lang="en-US" sz="800" dirty="0" smtClean="0">
              <a:latin typeface="Arial" charset="0"/>
              <a:cs typeface="Arial" charset="0"/>
            </a:endParaRPr>
          </a:p>
          <a:p>
            <a:pPr>
              <a:lnSpc>
                <a:spcPct val="80000"/>
              </a:lnSpc>
            </a:pPr>
            <a:r>
              <a:rPr lang="en-US" sz="800" b="1" dirty="0" smtClean="0">
                <a:latin typeface="Arial" charset="0"/>
                <a:cs typeface="Arial" charset="0"/>
              </a:rPr>
              <a:t>Publication Information: </a:t>
            </a:r>
            <a:r>
              <a:rPr lang="en-US" sz="800" dirty="0" smtClean="0">
                <a:latin typeface="Arial" charset="0"/>
                <a:cs typeface="Arial" charset="0"/>
              </a:rPr>
              <a:t>Article Title: Increasing the Usability of Interactive Voice Response Systems: Research and Guidelines for Phone-Based Interfaces. Contributors: Robert M. </a:t>
            </a:r>
            <a:r>
              <a:rPr lang="en-US" sz="800" dirty="0" err="1" smtClean="0">
                <a:latin typeface="Arial" charset="0"/>
                <a:cs typeface="Arial" charset="0"/>
              </a:rPr>
              <a:t>Scumacher</a:t>
            </a:r>
            <a:r>
              <a:rPr lang="en-US" sz="800" dirty="0" smtClean="0">
                <a:latin typeface="Arial" charset="0"/>
                <a:cs typeface="Arial" charset="0"/>
              </a:rPr>
              <a:t> Jr. - author, Mary L. </a:t>
            </a:r>
            <a:r>
              <a:rPr lang="en-US" sz="800" dirty="0" err="1" smtClean="0">
                <a:latin typeface="Arial" charset="0"/>
                <a:cs typeface="Arial" charset="0"/>
              </a:rPr>
              <a:t>Hardzinski</a:t>
            </a:r>
            <a:r>
              <a:rPr lang="en-US" sz="800" dirty="0" smtClean="0">
                <a:latin typeface="Arial" charset="0"/>
                <a:cs typeface="Arial" charset="0"/>
              </a:rPr>
              <a:t> - author, Amy L. Schwartz - author. Journal Title: Human Factors. Volume: 37. Issue: 2. Publication Year: 1995. Page Number: 251+. COPYRIGHT 1995 Human Factors and Ergonomics Society; COPYRIGHT 2002 Gale Group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90956A-42D9-4465-9538-E2ACE5C76BF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90956A-42D9-4465-9538-E2ACE5C76BF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90956A-42D9-4465-9538-E2ACE5C76BF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90956A-42D9-4465-9538-E2ACE5C76BF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90956A-42D9-4465-9538-E2ACE5C76BF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90956A-42D9-4465-9538-E2ACE5C76BF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90956A-42D9-4465-9538-E2ACE5C76BF4}"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B071E157-9A47-4759-94D9-3875B20191A5}" type="slidenum">
              <a:rPr lang="en-US" sz="1200"/>
              <a:pPr algn="r"/>
              <a:t>4</a:t>
            </a:fld>
            <a:endParaRPr lang="en-US" sz="1200"/>
          </a:p>
        </p:txBody>
      </p:sp>
      <p:sp>
        <p:nvSpPr>
          <p:cNvPr id="2662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2E2F3126-6920-4A49-9901-DCB26EE9DE06}" type="slidenum">
              <a:rPr lang="en-US" sz="1200"/>
              <a:pPr algn="r"/>
              <a:t>4</a:t>
            </a:fld>
            <a:endParaRPr lang="en-US" sz="1200"/>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xfrm>
            <a:off x="314325" y="4324350"/>
            <a:ext cx="6172200" cy="4114800"/>
          </a:xfrm>
          <a:noFill/>
          <a:ln/>
        </p:spPr>
        <p:txBody>
          <a:bodyPr/>
          <a:lstStyle/>
          <a:p>
            <a:pPr eaLnBrk="1" hangingPunct="1">
              <a:spcBef>
                <a:spcPct val="45000"/>
              </a:spcBef>
            </a:pPr>
            <a:r>
              <a:rPr lang="en-US" sz="900" smtClean="0">
                <a:latin typeface="Arial" pitchFamily="34" charset="0"/>
                <a:cs typeface="Arial" pitchFamily="34" charset="0"/>
              </a:rPr>
              <a:t>Dialogic </a:t>
            </a:r>
            <a:r>
              <a:rPr lang="en-US" sz="900" u="sng" smtClean="0">
                <a:latin typeface="Arial" pitchFamily="34" charset="0"/>
                <a:cs typeface="Arial" pitchFamily="34" charset="0"/>
              </a:rPr>
              <a:t>is</a:t>
            </a:r>
            <a:r>
              <a:rPr lang="en-US" sz="900" smtClean="0">
                <a:latin typeface="Arial" pitchFamily="34" charset="0"/>
                <a:cs typeface="Arial" pitchFamily="34" charset="0"/>
              </a:rPr>
              <a:t> the most recognized name in the converged communications enabling industry and remains </a:t>
            </a:r>
            <a:r>
              <a:rPr lang="en-US" sz="900" u="sng" smtClean="0">
                <a:latin typeface="Arial" pitchFamily="34" charset="0"/>
                <a:cs typeface="Arial" pitchFamily="34" charset="0"/>
              </a:rPr>
              <a:t>the market segment leader</a:t>
            </a:r>
          </a:p>
          <a:p>
            <a:pPr eaLnBrk="1" hangingPunct="1">
              <a:spcBef>
                <a:spcPct val="45000"/>
              </a:spcBef>
            </a:pPr>
            <a:r>
              <a:rPr lang="en-US" sz="900" smtClean="0">
                <a:latin typeface="Arial" pitchFamily="34" charset="0"/>
                <a:cs typeface="Arial" pitchFamily="34" charset="0"/>
              </a:rPr>
              <a:t>Founded in 1984</a:t>
            </a:r>
          </a:p>
          <a:p>
            <a:pPr lvl="1" eaLnBrk="1" hangingPunct="1">
              <a:spcBef>
                <a:spcPct val="45000"/>
              </a:spcBef>
            </a:pPr>
            <a:r>
              <a:rPr lang="en-US" sz="900" smtClean="0">
                <a:latin typeface="Arial" pitchFamily="34" charset="0"/>
                <a:cs typeface="Arial" pitchFamily="34" charset="0"/>
              </a:rPr>
              <a:t>The company name changed from Eicon Networks Corporation to Dialogic Corporation in October 2006 after completing the acquisition of Intel’s Media and Signaling business</a:t>
            </a:r>
          </a:p>
          <a:p>
            <a:pPr lvl="1" eaLnBrk="1" hangingPunct="1">
              <a:spcBef>
                <a:spcPct val="45000"/>
              </a:spcBef>
            </a:pPr>
            <a:r>
              <a:rPr lang="en-US" sz="900" smtClean="0">
                <a:latin typeface="Arial" pitchFamily="34" charset="0"/>
                <a:cs typeface="Arial" pitchFamily="34" charset="0"/>
              </a:rPr>
              <a:t>October 2007, Dialogic completed acquisition of Cantata (Brooktrout, Excel Switching, and SnowShore Networks)</a:t>
            </a:r>
          </a:p>
          <a:p>
            <a:pPr lvl="1" eaLnBrk="1" hangingPunct="1">
              <a:spcBef>
                <a:spcPct val="45000"/>
              </a:spcBef>
            </a:pPr>
            <a:r>
              <a:rPr lang="en-US" sz="900" smtClean="0">
                <a:latin typeface="Arial" pitchFamily="34" charset="0"/>
                <a:cs typeface="Arial" pitchFamily="34" charset="0"/>
              </a:rPr>
              <a:t>March 2008, Dialogic completed acquisition of OpenMediaLabs business and established Dialogic</a:t>
            </a:r>
            <a:r>
              <a:rPr lang="en-US" sz="900" baseline="30000" smtClean="0">
                <a:latin typeface="Arial" pitchFamily="34" charset="0"/>
                <a:cs typeface="Arial" pitchFamily="34" charset="0"/>
              </a:rPr>
              <a:t>®</a:t>
            </a:r>
            <a:r>
              <a:rPr lang="en-US" sz="900" smtClean="0">
                <a:latin typeface="Arial" pitchFamily="34" charset="0"/>
                <a:cs typeface="Arial" pitchFamily="34" charset="0"/>
              </a:rPr>
              <a:t> Media Labs</a:t>
            </a:r>
          </a:p>
          <a:p>
            <a:pPr lvl="1" eaLnBrk="1" hangingPunct="1">
              <a:spcBef>
                <a:spcPct val="45000"/>
              </a:spcBef>
            </a:pPr>
            <a:r>
              <a:rPr lang="en-US" sz="900" smtClean="0">
                <a:latin typeface="Arial" pitchFamily="34" charset="0"/>
                <a:cs typeface="Arial" pitchFamily="34" charset="0"/>
              </a:rPr>
              <a:t>December 2008, Dialogic acquired the NMS Communications Platforms Business</a:t>
            </a:r>
          </a:p>
          <a:p>
            <a:pPr lvl="2" eaLnBrk="1" hangingPunct="1"/>
            <a:r>
              <a:rPr lang="en-US" sz="900" smtClean="0">
                <a:latin typeface="Arial" pitchFamily="34" charset="0"/>
                <a:cs typeface="Arial" pitchFamily="34" charset="0"/>
              </a:rPr>
              <a:t>NMS Deal: Extends Excellence in Value-Added Services for Mobile Telecommunications </a:t>
            </a:r>
          </a:p>
          <a:p>
            <a:pPr lvl="3" eaLnBrk="1" hangingPunct="1"/>
            <a:r>
              <a:rPr lang="en-US" sz="900" smtClean="0">
                <a:latin typeface="Arial" pitchFamily="34" charset="0"/>
                <a:cs typeface="Arial" pitchFamily="34" charset="0"/>
              </a:rPr>
              <a:t>Video Technology Enabling</a:t>
            </a:r>
          </a:p>
          <a:p>
            <a:pPr lvl="3" eaLnBrk="1" hangingPunct="1"/>
            <a:r>
              <a:rPr lang="en-US" sz="900" smtClean="0">
                <a:latin typeface="Arial" pitchFamily="34" charset="0"/>
                <a:cs typeface="Arial" pitchFamily="34" charset="0"/>
              </a:rPr>
              <a:t>Enhances Product Portfolio Leadership (form factor, density, function)</a:t>
            </a:r>
          </a:p>
          <a:p>
            <a:pPr lvl="3" eaLnBrk="1" hangingPunct="1"/>
            <a:r>
              <a:rPr lang="en-US" sz="900" smtClean="0">
                <a:latin typeface="Arial" pitchFamily="34" charset="0"/>
                <a:cs typeface="Arial" pitchFamily="34" charset="0"/>
              </a:rPr>
              <a:t>Enhances Innovation Leadership</a:t>
            </a:r>
          </a:p>
          <a:p>
            <a:pPr lvl="1" eaLnBrk="1" hangingPunct="1">
              <a:spcBef>
                <a:spcPct val="45000"/>
              </a:spcBef>
            </a:pPr>
            <a:endParaRPr lang="en-US" sz="700"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E1B96033-66AA-430F-84C8-6290718340BC}" type="slidenum">
              <a:rPr lang="en-US" smtClean="0">
                <a:solidFill>
                  <a:srgbClr val="000000"/>
                </a:solidFill>
                <a:ea typeface="MS PGothic"/>
                <a:cs typeface="MS PGothic"/>
              </a:rPr>
              <a:pPr/>
              <a:t>40</a:t>
            </a:fld>
            <a:endParaRPr lang="en-US" smtClean="0">
              <a:solidFill>
                <a:srgbClr val="000000"/>
              </a:solidFill>
              <a:ea typeface="MS PGothic"/>
              <a:cs typeface="MS PGothic"/>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4A0E6DBD-85DA-4BDD-8B7E-CAF00C869A92}" type="slidenum">
              <a:rPr lang="en-US" sz="1200" b="0"/>
              <a:pPr algn="r"/>
              <a:t>6</a:t>
            </a:fld>
            <a:endParaRPr lang="en-US" sz="1200" b="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90956A-42D9-4465-9538-E2ACE5C76BF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3" descr="FrontBkgdLayout-02.jpg"/>
          <p:cNvPicPr>
            <a:picLocks noChangeAspect="1"/>
          </p:cNvPicPr>
          <p:nvPr userDrawn="1"/>
        </p:nvPicPr>
        <p:blipFill>
          <a:blip r:embed="rId2"/>
          <a:srcRect/>
          <a:stretch>
            <a:fillRect/>
          </a:stretch>
        </p:blipFill>
        <p:spPr bwMode="auto">
          <a:xfrm>
            <a:off x="0" y="0"/>
            <a:ext cx="4797425" cy="6858000"/>
          </a:xfrm>
          <a:prstGeom prst="rect">
            <a:avLst/>
          </a:prstGeom>
          <a:noFill/>
          <a:ln w="9525">
            <a:noFill/>
            <a:miter lim="800000"/>
            <a:headEnd/>
            <a:tailEnd/>
          </a:ln>
        </p:spPr>
      </p:pic>
      <p:sp>
        <p:nvSpPr>
          <p:cNvPr id="5" name="Rectangle 4"/>
          <p:cNvSpPr>
            <a:spLocks noChangeArrowheads="1"/>
          </p:cNvSpPr>
          <p:nvPr userDrawn="1"/>
        </p:nvSpPr>
        <p:spPr bwMode="auto">
          <a:xfrm>
            <a:off x="0" y="0"/>
            <a:ext cx="9144000" cy="6858000"/>
          </a:xfrm>
          <a:prstGeom prst="rect">
            <a:avLst/>
          </a:prstGeom>
          <a:noFill/>
          <a:ln w="3175">
            <a:solidFill>
              <a:schemeClr val="tx1">
                <a:alpha val="0"/>
              </a:schemeClr>
            </a:solidFill>
            <a:miter lim="800000"/>
            <a:headEnd/>
            <a:tailEnd/>
          </a:ln>
          <a:effectLst/>
        </p:spPr>
        <p:txBody>
          <a:bodyPr wrap="none" anchor="ctr"/>
          <a:lstStyle/>
          <a:p>
            <a:pPr>
              <a:defRPr/>
            </a:pPr>
            <a:endParaRPr lang="en-US" sz="2400" b="0">
              <a:solidFill>
                <a:srgbClr val="000000"/>
              </a:solidFill>
              <a:latin typeface="Arial" pitchFamily="34" charset="0"/>
            </a:endParaRPr>
          </a:p>
        </p:txBody>
      </p:sp>
      <p:sp>
        <p:nvSpPr>
          <p:cNvPr id="6" name="Rectangle 5"/>
          <p:cNvSpPr/>
          <p:nvPr userDrawn="1"/>
        </p:nvSpPr>
        <p:spPr bwMode="auto">
          <a:xfrm>
            <a:off x="4758591" y="3429001"/>
            <a:ext cx="4065833" cy="9142"/>
          </a:xfrm>
          <a:prstGeom prst="rect">
            <a:avLst/>
          </a:prstGeom>
          <a:gradFill flip="none" rotWithShape="1">
            <a:gsLst>
              <a:gs pos="100000">
                <a:schemeClr val="bg1"/>
              </a:gs>
              <a:gs pos="75000">
                <a:srgbClr val="ABB400"/>
              </a:gs>
            </a:gsLst>
            <a:path path="circle">
              <a:fillToRect l="50000" t="50000" r="50000" b="50000"/>
            </a:path>
            <a:tileRect/>
          </a:gradFill>
          <a:ln w="9525" cap="flat" cmpd="sng" algn="ctr">
            <a:noFill/>
            <a:prstDash val="solid"/>
            <a:round/>
            <a:headEnd type="none" w="med" len="med"/>
            <a:tailEnd type="none" w="med" len="med"/>
          </a:ln>
          <a:effectLst/>
        </p:spPr>
        <p:txBody>
          <a:bodyPr/>
          <a:lstStyle/>
          <a:p>
            <a:pPr>
              <a:defRPr/>
            </a:pPr>
            <a:endParaRPr lang="en-US" sz="2400" b="0">
              <a:solidFill>
                <a:srgbClr val="000000"/>
              </a:solidFill>
              <a:latin typeface="Arial" pitchFamily="18" charset="0"/>
              <a:ea typeface="Arial" pitchFamily="18" charset="0"/>
              <a:cs typeface="Arial" pitchFamily="18" charset="0"/>
            </a:endParaRPr>
          </a:p>
        </p:txBody>
      </p:sp>
      <p:sp>
        <p:nvSpPr>
          <p:cNvPr id="5123" name="Rectangle 3"/>
          <p:cNvSpPr>
            <a:spLocks noGrp="1" noChangeArrowheads="1"/>
          </p:cNvSpPr>
          <p:nvPr>
            <p:ph type="ctrTitle"/>
          </p:nvPr>
        </p:nvSpPr>
        <p:spPr>
          <a:xfrm>
            <a:off x="4799826" y="254001"/>
            <a:ext cx="4098639" cy="3064932"/>
          </a:xfrm>
          <a:prstGeom prst="rect">
            <a:avLst/>
          </a:prstGeom>
        </p:spPr>
        <p:txBody>
          <a:bodyPr anchor="b"/>
          <a:lstStyle>
            <a:lvl1pPr algn="ctr">
              <a:defRPr sz="3000">
                <a:solidFill>
                  <a:srgbClr val="0E309B"/>
                </a:solidFill>
              </a:defRPr>
            </a:lvl1pPr>
          </a:lstStyle>
          <a:p>
            <a:r>
              <a:rPr lang="en-US" dirty="0" smtClean="0"/>
              <a:t>Click to edit Master title style</a:t>
            </a:r>
            <a:endParaRPr lang="en-US" dirty="0"/>
          </a:p>
        </p:txBody>
      </p:sp>
      <p:sp>
        <p:nvSpPr>
          <p:cNvPr id="5124" name="Rectangle 4"/>
          <p:cNvSpPr>
            <a:spLocks noGrp="1" noChangeArrowheads="1"/>
          </p:cNvSpPr>
          <p:nvPr>
            <p:ph type="subTitle" idx="1"/>
          </p:nvPr>
        </p:nvSpPr>
        <p:spPr>
          <a:xfrm>
            <a:off x="4799826" y="3547533"/>
            <a:ext cx="4098822" cy="3081867"/>
          </a:xfrm>
        </p:spPr>
        <p:txBody>
          <a:bodyPr/>
          <a:lstStyle>
            <a:lvl1pPr marL="0" indent="0" algn="ctr">
              <a:buFont typeface="Wingdings" pitchFamily="18" charset="2"/>
              <a:buNone/>
              <a:defRPr>
                <a:solidFill>
                  <a:srgbClr val="97999C"/>
                </a:solidFill>
              </a:defRPr>
            </a:lvl1pPr>
          </a:lstStyle>
          <a:p>
            <a:r>
              <a:rPr lang="en-US" dirty="0" smtClean="0"/>
              <a:t>Click to edit Master subtitle style</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81100"/>
            <a:ext cx="4114800"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81100"/>
            <a:ext cx="4114800" cy="490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title"/>
          </p:nvPr>
        </p:nvSpPr>
        <p:spPr bwMode="auto">
          <a:xfrm>
            <a:off x="228600" y="148437"/>
            <a:ext cx="8686800" cy="843478"/>
          </a:xfrm>
          <a:prstGeom prst="rect">
            <a:avLst/>
          </a:prstGeom>
          <a:noFill/>
          <a:ln w="9525">
            <a:noFill/>
            <a:miter lim="800000"/>
            <a:headEnd/>
            <a:tailEnd/>
          </a:ln>
        </p:spPr>
        <p:txBody>
          <a:bodyPr>
            <a:noAutofit/>
          </a:bodyPr>
          <a:lstStyle/>
          <a:p>
            <a:pPr lvl="0"/>
            <a:r>
              <a:rPr lang="en-US" dirty="0"/>
              <a:t>Click to edit Master title </a:t>
            </a:r>
            <a:r>
              <a:rPr lang="en-US" dirty="0" smtClean="0"/>
              <a:t>style</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Break Slide">
    <p:spTree>
      <p:nvGrpSpPr>
        <p:cNvPr id="1" name=""/>
        <p:cNvGrpSpPr/>
        <p:nvPr/>
      </p:nvGrpSpPr>
      <p:grpSpPr>
        <a:xfrm>
          <a:off x="0" y="0"/>
          <a:ext cx="0" cy="0"/>
          <a:chOff x="0" y="0"/>
          <a:chExt cx="0" cy="0"/>
        </a:xfrm>
      </p:grpSpPr>
      <p:pic>
        <p:nvPicPr>
          <p:cNvPr id="4" name="Picture 7" descr="BreakSlideBKGD_4-3.png"/>
          <p:cNvPicPr>
            <a:picLocks noChangeAspect="1"/>
          </p:cNvPicPr>
          <p:nvPr userDrawn="1"/>
        </p:nvPicPr>
        <p:blipFill>
          <a:blip r:embed="rId2"/>
          <a:srcRect/>
          <a:stretch>
            <a:fillRect/>
          </a:stretch>
        </p:blipFill>
        <p:spPr bwMode="auto">
          <a:xfrm>
            <a:off x="0" y="12700"/>
            <a:ext cx="9144000" cy="6832600"/>
          </a:xfrm>
          <a:prstGeom prst="rect">
            <a:avLst/>
          </a:prstGeom>
          <a:noFill/>
          <a:ln w="9525">
            <a:noFill/>
            <a:miter lim="800000"/>
            <a:headEnd/>
            <a:tailEnd/>
          </a:ln>
        </p:spPr>
      </p:pic>
      <p:sp>
        <p:nvSpPr>
          <p:cNvPr id="5" name="Rectangle 4"/>
          <p:cNvSpPr>
            <a:spLocks noChangeArrowheads="1"/>
          </p:cNvSpPr>
          <p:nvPr userDrawn="1"/>
        </p:nvSpPr>
        <p:spPr bwMode="auto">
          <a:xfrm>
            <a:off x="0" y="0"/>
            <a:ext cx="9144000" cy="6858000"/>
          </a:xfrm>
          <a:prstGeom prst="rect">
            <a:avLst/>
          </a:prstGeom>
          <a:noFill/>
          <a:ln w="3175">
            <a:solidFill>
              <a:schemeClr val="tx1">
                <a:alpha val="0"/>
              </a:schemeClr>
            </a:solidFill>
            <a:miter lim="800000"/>
            <a:headEnd/>
            <a:tailEnd/>
          </a:ln>
          <a:effectLst/>
        </p:spPr>
        <p:txBody>
          <a:bodyPr wrap="none" anchor="ctr"/>
          <a:lstStyle/>
          <a:p>
            <a:pPr>
              <a:defRPr/>
            </a:pPr>
            <a:endParaRPr lang="en-US" sz="2400" b="0">
              <a:solidFill>
                <a:srgbClr val="000000"/>
              </a:solidFill>
            </a:endParaRPr>
          </a:p>
        </p:txBody>
      </p:sp>
      <p:sp>
        <p:nvSpPr>
          <p:cNvPr id="5123" name="Rectangle 3"/>
          <p:cNvSpPr>
            <a:spLocks noGrp="1" noChangeArrowheads="1"/>
          </p:cNvSpPr>
          <p:nvPr>
            <p:ph type="ctrTitle"/>
          </p:nvPr>
        </p:nvSpPr>
        <p:spPr>
          <a:xfrm>
            <a:off x="4799826" y="2259543"/>
            <a:ext cx="3735949" cy="2356858"/>
          </a:xfrm>
          <a:prstGeom prst="rect">
            <a:avLst/>
          </a:prstGeom>
        </p:spPr>
        <p:txBody>
          <a:bodyPr/>
          <a:lstStyle>
            <a:lvl1pPr algn="l">
              <a:defRPr sz="3000">
                <a:solidFill>
                  <a:schemeClr val="bg1"/>
                </a:solidFill>
              </a:defRPr>
            </a:lvl1pPr>
          </a:lstStyle>
          <a:p>
            <a:r>
              <a:rPr lang="en-US" smtClean="0"/>
              <a:t>Click to edit Master title style</a:t>
            </a:r>
            <a:endParaRPr lang="en-US" dirty="0"/>
          </a:p>
        </p:txBody>
      </p:sp>
      <p:sp>
        <p:nvSpPr>
          <p:cNvPr id="5124" name="Rectangle 4"/>
          <p:cNvSpPr>
            <a:spLocks noGrp="1" noChangeArrowheads="1"/>
          </p:cNvSpPr>
          <p:nvPr>
            <p:ph type="subTitle" idx="1"/>
          </p:nvPr>
        </p:nvSpPr>
        <p:spPr>
          <a:xfrm>
            <a:off x="1517471" y="3083403"/>
            <a:ext cx="2787528" cy="709990"/>
          </a:xfrm>
        </p:spPr>
        <p:txBody>
          <a:bodyPr anchor="ctr"/>
          <a:lstStyle>
            <a:lvl1pPr marL="0" indent="0" algn="r">
              <a:buFont typeface="Wingdings" pitchFamily="18" charset="2"/>
              <a:buNone/>
              <a:defRPr>
                <a:solidFill>
                  <a:srgbClr val="ABB400"/>
                </a:solidFill>
              </a:defRPr>
            </a:lvl1pPr>
          </a:lstStyle>
          <a:p>
            <a:r>
              <a:rPr lang="en-US" smtClean="0"/>
              <a:t>Click to edit Master subtitle style</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InsideBkgdLayout-BOTTOM-01.jpg"/>
          <p:cNvPicPr>
            <a:picLocks noChangeAspect="1"/>
          </p:cNvPicPr>
          <p:nvPr userDrawn="1"/>
        </p:nvPicPr>
        <p:blipFill>
          <a:blip r:embed="rId6"/>
          <a:srcRect/>
          <a:stretch>
            <a:fillRect/>
          </a:stretch>
        </p:blipFill>
        <p:spPr bwMode="auto">
          <a:xfrm>
            <a:off x="0" y="6175375"/>
            <a:ext cx="9144000" cy="682625"/>
          </a:xfrm>
          <a:prstGeom prst="rect">
            <a:avLst/>
          </a:prstGeom>
          <a:noFill/>
          <a:ln w="9525">
            <a:noFill/>
            <a:miter lim="800000"/>
            <a:headEnd/>
            <a:tailEnd/>
          </a:ln>
        </p:spPr>
      </p:pic>
      <p:pic>
        <p:nvPicPr>
          <p:cNvPr id="2051" name="Picture 8" descr="InsideBkgdLayout-TOP-01.jpg"/>
          <p:cNvPicPr>
            <a:picLocks noChangeAspect="1"/>
          </p:cNvPicPr>
          <p:nvPr userDrawn="1"/>
        </p:nvPicPr>
        <p:blipFill>
          <a:blip r:embed="rId7"/>
          <a:srcRect/>
          <a:stretch>
            <a:fillRect/>
          </a:stretch>
        </p:blipFill>
        <p:spPr bwMode="auto">
          <a:xfrm>
            <a:off x="0" y="0"/>
            <a:ext cx="9144000" cy="1060450"/>
          </a:xfrm>
          <a:prstGeom prst="rect">
            <a:avLst/>
          </a:prstGeom>
          <a:noFill/>
          <a:ln w="9525">
            <a:noFill/>
            <a:miter lim="800000"/>
            <a:headEnd/>
            <a:tailEnd/>
          </a:ln>
        </p:spPr>
      </p:pic>
      <p:sp>
        <p:nvSpPr>
          <p:cNvPr id="2052" name="Rectangle 3"/>
          <p:cNvSpPr>
            <a:spLocks noGrp="1" noChangeArrowheads="1"/>
          </p:cNvSpPr>
          <p:nvPr>
            <p:ph type="body" idx="1"/>
          </p:nvPr>
        </p:nvSpPr>
        <p:spPr bwMode="auto">
          <a:xfrm>
            <a:off x="239713" y="1047750"/>
            <a:ext cx="8675687" cy="5111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2"/>
          <p:cNvSpPr>
            <a:spLocks noGrp="1" noChangeArrowheads="1"/>
          </p:cNvSpPr>
          <p:nvPr>
            <p:ph type="title"/>
          </p:nvPr>
        </p:nvSpPr>
        <p:spPr bwMode="auto">
          <a:xfrm>
            <a:off x="228600" y="149225"/>
            <a:ext cx="8686800" cy="8429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2" name="Rectangle 14"/>
          <p:cNvSpPr>
            <a:spLocks noChangeArrowheads="1"/>
          </p:cNvSpPr>
          <p:nvPr userDrawn="1"/>
        </p:nvSpPr>
        <p:spPr bwMode="auto">
          <a:xfrm>
            <a:off x="1143000" y="6340475"/>
            <a:ext cx="3987800" cy="214313"/>
          </a:xfrm>
          <a:prstGeom prst="rect">
            <a:avLst/>
          </a:prstGeom>
          <a:noFill/>
          <a:ln w="9525">
            <a:noFill/>
            <a:miter lim="800000"/>
            <a:headEnd/>
            <a:tailEnd/>
          </a:ln>
          <a:effectLst/>
        </p:spPr>
        <p:txBody>
          <a:bodyPr lIns="0" anchor="ctr">
            <a:spAutoFit/>
          </a:bodyPr>
          <a:lstStyle/>
          <a:p>
            <a:pPr algn="ctr">
              <a:defRPr/>
            </a:pPr>
            <a:r>
              <a:rPr lang="en-US" sz="800" b="0" dirty="0" smtClean="0">
                <a:solidFill>
                  <a:srgbClr val="FFFFFF"/>
                </a:solidFill>
                <a:latin typeface="Calibri" pitchFamily="34" charset="0"/>
              </a:rPr>
              <a:t>•  </a:t>
            </a:r>
            <a:r>
              <a:rPr lang="en-US" sz="800" b="0" dirty="0">
                <a:solidFill>
                  <a:srgbClr val="FFFFFF"/>
                </a:solidFill>
                <a:latin typeface="Calibri" pitchFamily="34" charset="0"/>
              </a:rPr>
              <a:t>© Copyright 2010 Dialogic Corporation.  All rights reserved.</a:t>
            </a:r>
          </a:p>
        </p:txBody>
      </p:sp>
      <p:sp>
        <p:nvSpPr>
          <p:cNvPr id="13" name="Rectangle 15"/>
          <p:cNvSpPr>
            <a:spLocks noChangeArrowheads="1"/>
          </p:cNvSpPr>
          <p:nvPr userDrawn="1"/>
        </p:nvSpPr>
        <p:spPr bwMode="auto">
          <a:xfrm>
            <a:off x="431800" y="6332538"/>
            <a:ext cx="703263" cy="214312"/>
          </a:xfrm>
          <a:prstGeom prst="rect">
            <a:avLst/>
          </a:prstGeom>
          <a:noFill/>
          <a:ln w="9525">
            <a:noFill/>
            <a:miter lim="800000"/>
            <a:headEnd/>
            <a:tailEnd/>
          </a:ln>
          <a:effectLst/>
        </p:spPr>
        <p:txBody>
          <a:bodyPr anchor="ctr">
            <a:spAutoFit/>
          </a:bodyPr>
          <a:lstStyle/>
          <a:p>
            <a:pPr algn="ctr">
              <a:defRPr/>
            </a:pPr>
            <a:r>
              <a:rPr lang="en-US" sz="800" b="0">
                <a:solidFill>
                  <a:srgbClr val="FFFFFF"/>
                </a:solidFill>
                <a:latin typeface="Calibri" pitchFamily="34" charset="0"/>
              </a:rPr>
              <a:t>SLIDE </a:t>
            </a:r>
            <a:fld id="{161D994A-1C80-44A3-A28C-B6184BE3EA35}" type="slidenum">
              <a:rPr lang="en-US" sz="800" b="0">
                <a:solidFill>
                  <a:srgbClr val="FFFFFF"/>
                </a:solidFill>
                <a:latin typeface="Calibri" pitchFamily="34" charset="0"/>
              </a:rPr>
              <a:pPr algn="ctr">
                <a:defRPr/>
              </a:pPr>
              <a:t>‹#›</a:t>
            </a:fld>
            <a:endParaRPr lang="en-US" sz="800" b="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701" r:id="rId2"/>
    <p:sldLayoutId id="2147483702" r:id="rId3"/>
    <p:sldLayoutId id="2147483703" r:id="rId4"/>
  </p:sldLayoutIdLst>
  <p:transition/>
  <p:timing>
    <p:tnLst>
      <p:par>
        <p:cTn id="1" dur="indefinite" restart="never" nodeType="tmRoot"/>
      </p:par>
    </p:tnLst>
  </p:timing>
  <p:txStyles>
    <p:titleStyle>
      <a:lvl1pPr algn="ctr" rtl="0" eaLnBrk="0" fontAlgn="base" hangingPunct="0">
        <a:spcBef>
          <a:spcPct val="0"/>
        </a:spcBef>
        <a:spcAft>
          <a:spcPct val="0"/>
        </a:spcAft>
        <a:defRPr sz="2600" b="1">
          <a:solidFill>
            <a:schemeClr val="bg1"/>
          </a:solidFill>
          <a:latin typeface="Calibri"/>
          <a:ea typeface="ＭＳ Ｐゴシック" pitchFamily="34" charset="-128"/>
          <a:cs typeface="Calibri"/>
        </a:defRPr>
      </a:lvl1pPr>
      <a:lvl2pPr algn="ctr" rtl="0" eaLnBrk="0" fontAlgn="base" hangingPunct="0">
        <a:spcBef>
          <a:spcPct val="0"/>
        </a:spcBef>
        <a:spcAft>
          <a:spcPct val="0"/>
        </a:spcAft>
        <a:defRPr sz="2600" b="1">
          <a:solidFill>
            <a:schemeClr val="bg1"/>
          </a:solidFill>
          <a:latin typeface="Calibri" pitchFamily="34" charset="0"/>
          <a:ea typeface="ＭＳ Ｐゴシック" pitchFamily="34" charset="-128"/>
          <a:cs typeface="Calibri" pitchFamily="34" charset="0"/>
        </a:defRPr>
      </a:lvl2pPr>
      <a:lvl3pPr algn="ctr" rtl="0" eaLnBrk="0" fontAlgn="base" hangingPunct="0">
        <a:spcBef>
          <a:spcPct val="0"/>
        </a:spcBef>
        <a:spcAft>
          <a:spcPct val="0"/>
        </a:spcAft>
        <a:defRPr sz="2600" b="1">
          <a:solidFill>
            <a:schemeClr val="bg1"/>
          </a:solidFill>
          <a:latin typeface="Calibri" pitchFamily="34" charset="0"/>
          <a:ea typeface="ＭＳ Ｐゴシック" pitchFamily="34" charset="-128"/>
          <a:cs typeface="Calibri" pitchFamily="34" charset="0"/>
        </a:defRPr>
      </a:lvl3pPr>
      <a:lvl4pPr algn="ctr" rtl="0" eaLnBrk="0" fontAlgn="base" hangingPunct="0">
        <a:spcBef>
          <a:spcPct val="0"/>
        </a:spcBef>
        <a:spcAft>
          <a:spcPct val="0"/>
        </a:spcAft>
        <a:defRPr sz="2600" b="1">
          <a:solidFill>
            <a:schemeClr val="bg1"/>
          </a:solidFill>
          <a:latin typeface="Calibri" pitchFamily="34" charset="0"/>
          <a:ea typeface="ＭＳ Ｐゴシック" pitchFamily="34" charset="-128"/>
          <a:cs typeface="Calibri" pitchFamily="34" charset="0"/>
        </a:defRPr>
      </a:lvl4pPr>
      <a:lvl5pPr algn="ctr" rtl="0" eaLnBrk="0" fontAlgn="base" hangingPunct="0">
        <a:spcBef>
          <a:spcPct val="0"/>
        </a:spcBef>
        <a:spcAft>
          <a:spcPct val="0"/>
        </a:spcAft>
        <a:defRPr sz="2600" b="1">
          <a:solidFill>
            <a:schemeClr val="bg1"/>
          </a:solidFill>
          <a:latin typeface="Calibri" pitchFamily="34" charset="0"/>
          <a:ea typeface="ＭＳ Ｐゴシック" pitchFamily="34" charset="-128"/>
          <a:cs typeface="Calibri" pitchFamily="34" charset="0"/>
        </a:defRPr>
      </a:lvl5pPr>
      <a:lvl6pPr marL="457200" algn="l" rtl="0" fontAlgn="base">
        <a:spcBef>
          <a:spcPct val="0"/>
        </a:spcBef>
        <a:spcAft>
          <a:spcPct val="0"/>
        </a:spcAft>
        <a:defRPr sz="2800" b="1">
          <a:solidFill>
            <a:schemeClr val="tx1"/>
          </a:solidFill>
          <a:latin typeface="Arial" pitchFamily="18" charset="0"/>
          <a:ea typeface="MS PGothic" pitchFamily="34" charset="-128"/>
          <a:cs typeface="MS PGothic" pitchFamily="34" charset="-128"/>
        </a:defRPr>
      </a:lvl6pPr>
      <a:lvl7pPr marL="914400" algn="l" rtl="0" fontAlgn="base">
        <a:spcBef>
          <a:spcPct val="0"/>
        </a:spcBef>
        <a:spcAft>
          <a:spcPct val="0"/>
        </a:spcAft>
        <a:defRPr sz="2800" b="1">
          <a:solidFill>
            <a:schemeClr val="tx1"/>
          </a:solidFill>
          <a:latin typeface="Arial" pitchFamily="18" charset="0"/>
          <a:ea typeface="MS PGothic" pitchFamily="34" charset="-128"/>
          <a:cs typeface="MS PGothic" pitchFamily="34" charset="-128"/>
        </a:defRPr>
      </a:lvl7pPr>
      <a:lvl8pPr marL="1371600" algn="l" rtl="0" fontAlgn="base">
        <a:spcBef>
          <a:spcPct val="0"/>
        </a:spcBef>
        <a:spcAft>
          <a:spcPct val="0"/>
        </a:spcAft>
        <a:defRPr sz="2800" b="1">
          <a:solidFill>
            <a:schemeClr val="tx1"/>
          </a:solidFill>
          <a:latin typeface="Arial" pitchFamily="18" charset="0"/>
          <a:ea typeface="MS PGothic" pitchFamily="34" charset="-128"/>
          <a:cs typeface="MS PGothic" pitchFamily="34" charset="-128"/>
        </a:defRPr>
      </a:lvl8pPr>
      <a:lvl9pPr marL="1828800" algn="l" rtl="0" fontAlgn="base">
        <a:spcBef>
          <a:spcPct val="0"/>
        </a:spcBef>
        <a:spcAft>
          <a:spcPct val="0"/>
        </a:spcAft>
        <a:defRPr sz="2800" b="1">
          <a:solidFill>
            <a:schemeClr val="tx1"/>
          </a:solidFill>
          <a:latin typeface="Arial" pitchFamily="18" charset="0"/>
          <a:ea typeface="MS PGothic" pitchFamily="34" charset="-128"/>
          <a:cs typeface="MS PGothic" pitchFamily="34" charset="-128"/>
        </a:defRPr>
      </a:lvl9pPr>
    </p:titleStyle>
    <p:bodyStyle>
      <a:lvl1pPr marL="342900" indent="-342900" algn="l" rtl="0" eaLnBrk="0" fontAlgn="base" hangingPunct="0">
        <a:spcBef>
          <a:spcPct val="20000"/>
        </a:spcBef>
        <a:spcAft>
          <a:spcPct val="0"/>
        </a:spcAft>
        <a:buClr>
          <a:srgbClr val="0E309B"/>
        </a:buClr>
        <a:buFont typeface="Wingdings" pitchFamily="2" charset="2"/>
        <a:buChar char="§"/>
        <a:defRPr sz="2400">
          <a:solidFill>
            <a:schemeClr val="tx1"/>
          </a:solidFill>
          <a:latin typeface="Calibri"/>
          <a:ea typeface="ＭＳ Ｐゴシック" pitchFamily="34" charset="-128"/>
          <a:cs typeface="Calibri"/>
        </a:defRPr>
      </a:lvl1pPr>
      <a:lvl2pPr marL="742950" indent="-285750" algn="l" rtl="0" eaLnBrk="0" fontAlgn="base" hangingPunct="0">
        <a:spcBef>
          <a:spcPct val="20000"/>
        </a:spcBef>
        <a:spcAft>
          <a:spcPct val="0"/>
        </a:spcAft>
        <a:buChar char="–"/>
        <a:defRPr sz="2200">
          <a:solidFill>
            <a:schemeClr val="tx1"/>
          </a:solidFill>
          <a:latin typeface="Calibri"/>
          <a:ea typeface="ＭＳ Ｐゴシック" pitchFamily="34" charset="-128"/>
          <a:cs typeface="Calibri"/>
        </a:defRPr>
      </a:lvl2pPr>
      <a:lvl3pPr marL="1143000" indent="-228600" algn="l" rtl="0" eaLnBrk="0" fontAlgn="base" hangingPunct="0">
        <a:spcBef>
          <a:spcPct val="20000"/>
        </a:spcBef>
        <a:spcAft>
          <a:spcPct val="0"/>
        </a:spcAft>
        <a:buChar char="•"/>
        <a:defRPr sz="2000">
          <a:solidFill>
            <a:schemeClr val="tx1"/>
          </a:solidFill>
          <a:latin typeface="Calibri"/>
          <a:ea typeface="ＭＳ Ｐゴシック" pitchFamily="34" charset="-128"/>
          <a:cs typeface="Calibri"/>
        </a:defRPr>
      </a:lvl3pPr>
      <a:lvl4pPr marL="1600200" indent="-228600" algn="l" rtl="0" eaLnBrk="0" fontAlgn="base" hangingPunct="0">
        <a:spcBef>
          <a:spcPct val="20000"/>
        </a:spcBef>
        <a:spcAft>
          <a:spcPct val="0"/>
        </a:spcAft>
        <a:buChar char="–"/>
        <a:defRPr>
          <a:solidFill>
            <a:schemeClr val="tx1"/>
          </a:solidFill>
          <a:latin typeface="Calibri"/>
          <a:ea typeface="ＭＳ Ｐゴシック" pitchFamily="34" charset="-128"/>
          <a:cs typeface="Calibri"/>
        </a:defRPr>
      </a:lvl4pPr>
      <a:lvl5pPr marL="2057400" indent="-228600" algn="l" rtl="0" eaLnBrk="0" fontAlgn="base" hangingPunct="0">
        <a:spcBef>
          <a:spcPct val="20000"/>
        </a:spcBef>
        <a:spcAft>
          <a:spcPct val="0"/>
        </a:spcAft>
        <a:buChar char="»"/>
        <a:defRPr>
          <a:solidFill>
            <a:schemeClr val="tx1"/>
          </a:solidFill>
          <a:latin typeface="Calibri"/>
          <a:ea typeface="ＭＳ Ｐゴシック" pitchFamily="34" charset="-128"/>
          <a:cs typeface="Calibri"/>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InsideBkgdLayout-BOTTOM-01.jpg"/>
          <p:cNvPicPr>
            <a:picLocks noChangeAspect="1"/>
          </p:cNvPicPr>
          <p:nvPr userDrawn="1"/>
        </p:nvPicPr>
        <p:blipFill>
          <a:blip r:embed="rId3"/>
          <a:srcRect/>
          <a:stretch>
            <a:fillRect/>
          </a:stretch>
        </p:blipFill>
        <p:spPr bwMode="auto">
          <a:xfrm>
            <a:off x="0" y="6175375"/>
            <a:ext cx="9144000" cy="682625"/>
          </a:xfrm>
          <a:prstGeom prst="rect">
            <a:avLst/>
          </a:prstGeom>
          <a:noFill/>
          <a:ln w="9525">
            <a:noFill/>
            <a:miter lim="800000"/>
            <a:headEnd/>
            <a:tailEnd/>
          </a:ln>
        </p:spPr>
      </p:pic>
      <p:pic>
        <p:nvPicPr>
          <p:cNvPr id="2051" name="Picture 8" descr="InsideBkgdLayout-TOP-01.jpg"/>
          <p:cNvPicPr>
            <a:picLocks noChangeAspect="1"/>
          </p:cNvPicPr>
          <p:nvPr userDrawn="1"/>
        </p:nvPicPr>
        <p:blipFill>
          <a:blip r:embed="rId4"/>
          <a:srcRect/>
          <a:stretch>
            <a:fillRect/>
          </a:stretch>
        </p:blipFill>
        <p:spPr bwMode="auto">
          <a:xfrm>
            <a:off x="0" y="0"/>
            <a:ext cx="9144000" cy="1060450"/>
          </a:xfrm>
          <a:prstGeom prst="rect">
            <a:avLst/>
          </a:prstGeom>
          <a:noFill/>
          <a:ln w="9525">
            <a:noFill/>
            <a:miter lim="800000"/>
            <a:headEnd/>
            <a:tailEnd/>
          </a:ln>
        </p:spPr>
      </p:pic>
      <p:sp>
        <p:nvSpPr>
          <p:cNvPr id="2052" name="Rectangle 3"/>
          <p:cNvSpPr>
            <a:spLocks noGrp="1" noChangeArrowheads="1"/>
          </p:cNvSpPr>
          <p:nvPr>
            <p:ph type="body" idx="1"/>
          </p:nvPr>
        </p:nvSpPr>
        <p:spPr bwMode="auto">
          <a:xfrm>
            <a:off x="239713" y="1047750"/>
            <a:ext cx="8675687" cy="5111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2"/>
          <p:cNvSpPr>
            <a:spLocks noGrp="1" noChangeArrowheads="1"/>
          </p:cNvSpPr>
          <p:nvPr>
            <p:ph type="title"/>
          </p:nvPr>
        </p:nvSpPr>
        <p:spPr bwMode="auto">
          <a:xfrm>
            <a:off x="228600" y="149225"/>
            <a:ext cx="8686800" cy="8429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2" name="Rectangle 14"/>
          <p:cNvSpPr>
            <a:spLocks noChangeArrowheads="1"/>
          </p:cNvSpPr>
          <p:nvPr userDrawn="1"/>
        </p:nvSpPr>
        <p:spPr bwMode="auto">
          <a:xfrm>
            <a:off x="1143000" y="6340475"/>
            <a:ext cx="3987800" cy="214313"/>
          </a:xfrm>
          <a:prstGeom prst="rect">
            <a:avLst/>
          </a:prstGeom>
          <a:noFill/>
          <a:ln w="9525">
            <a:noFill/>
            <a:miter lim="800000"/>
            <a:headEnd/>
            <a:tailEnd/>
          </a:ln>
          <a:effectLst/>
        </p:spPr>
        <p:txBody>
          <a:bodyPr lIns="0" anchor="ctr">
            <a:spAutoFit/>
          </a:bodyPr>
          <a:lstStyle/>
          <a:p>
            <a:pPr algn="ctr">
              <a:defRPr/>
            </a:pPr>
            <a:r>
              <a:rPr lang="en-US" sz="800" b="0">
                <a:solidFill>
                  <a:srgbClr val="FFFFFF"/>
                </a:solidFill>
                <a:latin typeface="Calibri" pitchFamily="34" charset="0"/>
              </a:rPr>
              <a:t>Company Confidential   •  © Copyright 2010 Dialogic Corporation.  All rights reserved.</a:t>
            </a:r>
          </a:p>
        </p:txBody>
      </p:sp>
      <p:sp>
        <p:nvSpPr>
          <p:cNvPr id="13" name="Rectangle 15"/>
          <p:cNvSpPr>
            <a:spLocks noChangeArrowheads="1"/>
          </p:cNvSpPr>
          <p:nvPr userDrawn="1"/>
        </p:nvSpPr>
        <p:spPr bwMode="auto">
          <a:xfrm>
            <a:off x="431800" y="6332538"/>
            <a:ext cx="703263" cy="214312"/>
          </a:xfrm>
          <a:prstGeom prst="rect">
            <a:avLst/>
          </a:prstGeom>
          <a:noFill/>
          <a:ln w="9525">
            <a:noFill/>
            <a:miter lim="800000"/>
            <a:headEnd/>
            <a:tailEnd/>
          </a:ln>
          <a:effectLst/>
        </p:spPr>
        <p:txBody>
          <a:bodyPr anchor="ctr">
            <a:spAutoFit/>
          </a:bodyPr>
          <a:lstStyle/>
          <a:p>
            <a:pPr algn="ctr">
              <a:defRPr/>
            </a:pPr>
            <a:r>
              <a:rPr lang="en-US" sz="800" b="0">
                <a:solidFill>
                  <a:srgbClr val="FFFFFF"/>
                </a:solidFill>
                <a:latin typeface="Calibri" pitchFamily="34" charset="0"/>
              </a:rPr>
              <a:t>SLIDE </a:t>
            </a:r>
            <a:fld id="{161D994A-1C80-44A3-A28C-B6184BE3EA35}" type="slidenum">
              <a:rPr lang="en-US" sz="800" b="0">
                <a:solidFill>
                  <a:srgbClr val="FFFFFF"/>
                </a:solidFill>
                <a:latin typeface="Calibri" pitchFamily="34" charset="0"/>
              </a:rPr>
              <a:pPr algn="ctr">
                <a:defRPr/>
              </a:pPr>
              <a:t>‹#›</a:t>
            </a:fld>
            <a:endParaRPr lang="en-US" sz="800" b="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00" r:id="rId1"/>
  </p:sldLayoutIdLst>
  <p:transition/>
  <p:timing>
    <p:tnLst>
      <p:par>
        <p:cTn id="1" dur="indefinite" restart="never" nodeType="tmRoot"/>
      </p:par>
    </p:tnLst>
  </p:timing>
  <p:txStyles>
    <p:titleStyle>
      <a:lvl1pPr algn="ctr" rtl="0" eaLnBrk="0" fontAlgn="base" hangingPunct="0">
        <a:spcBef>
          <a:spcPct val="0"/>
        </a:spcBef>
        <a:spcAft>
          <a:spcPct val="0"/>
        </a:spcAft>
        <a:defRPr sz="2600" b="1">
          <a:solidFill>
            <a:schemeClr val="bg1"/>
          </a:solidFill>
          <a:latin typeface="Calibri"/>
          <a:ea typeface="ＭＳ Ｐゴシック" pitchFamily="34" charset="-128"/>
          <a:cs typeface="Calibri"/>
        </a:defRPr>
      </a:lvl1pPr>
      <a:lvl2pPr algn="ctr" rtl="0" eaLnBrk="0" fontAlgn="base" hangingPunct="0">
        <a:spcBef>
          <a:spcPct val="0"/>
        </a:spcBef>
        <a:spcAft>
          <a:spcPct val="0"/>
        </a:spcAft>
        <a:defRPr sz="2600" b="1">
          <a:solidFill>
            <a:schemeClr val="bg1"/>
          </a:solidFill>
          <a:latin typeface="Calibri" pitchFamily="34" charset="0"/>
          <a:ea typeface="ＭＳ Ｐゴシック" pitchFamily="34" charset="-128"/>
          <a:cs typeface="Calibri" pitchFamily="34" charset="0"/>
        </a:defRPr>
      </a:lvl2pPr>
      <a:lvl3pPr algn="ctr" rtl="0" eaLnBrk="0" fontAlgn="base" hangingPunct="0">
        <a:spcBef>
          <a:spcPct val="0"/>
        </a:spcBef>
        <a:spcAft>
          <a:spcPct val="0"/>
        </a:spcAft>
        <a:defRPr sz="2600" b="1">
          <a:solidFill>
            <a:schemeClr val="bg1"/>
          </a:solidFill>
          <a:latin typeface="Calibri" pitchFamily="34" charset="0"/>
          <a:ea typeface="ＭＳ Ｐゴシック" pitchFamily="34" charset="-128"/>
          <a:cs typeface="Calibri" pitchFamily="34" charset="0"/>
        </a:defRPr>
      </a:lvl3pPr>
      <a:lvl4pPr algn="ctr" rtl="0" eaLnBrk="0" fontAlgn="base" hangingPunct="0">
        <a:spcBef>
          <a:spcPct val="0"/>
        </a:spcBef>
        <a:spcAft>
          <a:spcPct val="0"/>
        </a:spcAft>
        <a:defRPr sz="2600" b="1">
          <a:solidFill>
            <a:schemeClr val="bg1"/>
          </a:solidFill>
          <a:latin typeface="Calibri" pitchFamily="34" charset="0"/>
          <a:ea typeface="ＭＳ Ｐゴシック" pitchFamily="34" charset="-128"/>
          <a:cs typeface="Calibri" pitchFamily="34" charset="0"/>
        </a:defRPr>
      </a:lvl4pPr>
      <a:lvl5pPr algn="ctr" rtl="0" eaLnBrk="0" fontAlgn="base" hangingPunct="0">
        <a:spcBef>
          <a:spcPct val="0"/>
        </a:spcBef>
        <a:spcAft>
          <a:spcPct val="0"/>
        </a:spcAft>
        <a:defRPr sz="2600" b="1">
          <a:solidFill>
            <a:schemeClr val="bg1"/>
          </a:solidFill>
          <a:latin typeface="Calibri" pitchFamily="34" charset="0"/>
          <a:ea typeface="ＭＳ Ｐゴシック" pitchFamily="34" charset="-128"/>
          <a:cs typeface="Calibri" pitchFamily="34" charset="0"/>
        </a:defRPr>
      </a:lvl5pPr>
      <a:lvl6pPr marL="457200" algn="l" rtl="0" fontAlgn="base">
        <a:spcBef>
          <a:spcPct val="0"/>
        </a:spcBef>
        <a:spcAft>
          <a:spcPct val="0"/>
        </a:spcAft>
        <a:defRPr sz="2800" b="1">
          <a:solidFill>
            <a:schemeClr val="tx1"/>
          </a:solidFill>
          <a:latin typeface="Arial" pitchFamily="18" charset="0"/>
          <a:ea typeface="MS PGothic" pitchFamily="34" charset="-128"/>
          <a:cs typeface="MS PGothic" pitchFamily="34" charset="-128"/>
        </a:defRPr>
      </a:lvl6pPr>
      <a:lvl7pPr marL="914400" algn="l" rtl="0" fontAlgn="base">
        <a:spcBef>
          <a:spcPct val="0"/>
        </a:spcBef>
        <a:spcAft>
          <a:spcPct val="0"/>
        </a:spcAft>
        <a:defRPr sz="2800" b="1">
          <a:solidFill>
            <a:schemeClr val="tx1"/>
          </a:solidFill>
          <a:latin typeface="Arial" pitchFamily="18" charset="0"/>
          <a:ea typeface="MS PGothic" pitchFamily="34" charset="-128"/>
          <a:cs typeface="MS PGothic" pitchFamily="34" charset="-128"/>
        </a:defRPr>
      </a:lvl7pPr>
      <a:lvl8pPr marL="1371600" algn="l" rtl="0" fontAlgn="base">
        <a:spcBef>
          <a:spcPct val="0"/>
        </a:spcBef>
        <a:spcAft>
          <a:spcPct val="0"/>
        </a:spcAft>
        <a:defRPr sz="2800" b="1">
          <a:solidFill>
            <a:schemeClr val="tx1"/>
          </a:solidFill>
          <a:latin typeface="Arial" pitchFamily="18" charset="0"/>
          <a:ea typeface="MS PGothic" pitchFamily="34" charset="-128"/>
          <a:cs typeface="MS PGothic" pitchFamily="34" charset="-128"/>
        </a:defRPr>
      </a:lvl8pPr>
      <a:lvl9pPr marL="1828800" algn="l" rtl="0" fontAlgn="base">
        <a:spcBef>
          <a:spcPct val="0"/>
        </a:spcBef>
        <a:spcAft>
          <a:spcPct val="0"/>
        </a:spcAft>
        <a:defRPr sz="2800" b="1">
          <a:solidFill>
            <a:schemeClr val="tx1"/>
          </a:solidFill>
          <a:latin typeface="Arial" pitchFamily="18" charset="0"/>
          <a:ea typeface="MS PGothic" pitchFamily="34" charset="-128"/>
          <a:cs typeface="MS PGothic" pitchFamily="34" charset="-128"/>
        </a:defRPr>
      </a:lvl9pPr>
    </p:titleStyle>
    <p:bodyStyle>
      <a:lvl1pPr marL="342900" indent="-342900" algn="l" rtl="0" eaLnBrk="0" fontAlgn="base" hangingPunct="0">
        <a:spcBef>
          <a:spcPct val="20000"/>
        </a:spcBef>
        <a:spcAft>
          <a:spcPct val="0"/>
        </a:spcAft>
        <a:buClr>
          <a:srgbClr val="0E309B"/>
        </a:buClr>
        <a:buFont typeface="Wingdings" pitchFamily="2" charset="2"/>
        <a:buChar char="§"/>
        <a:defRPr sz="2400">
          <a:solidFill>
            <a:schemeClr val="tx1"/>
          </a:solidFill>
          <a:latin typeface="Calibri"/>
          <a:ea typeface="ＭＳ Ｐゴシック" pitchFamily="34" charset="-128"/>
          <a:cs typeface="Calibri"/>
        </a:defRPr>
      </a:lvl1pPr>
      <a:lvl2pPr marL="742950" indent="-285750" algn="l" rtl="0" eaLnBrk="0" fontAlgn="base" hangingPunct="0">
        <a:spcBef>
          <a:spcPct val="20000"/>
        </a:spcBef>
        <a:spcAft>
          <a:spcPct val="0"/>
        </a:spcAft>
        <a:buChar char="–"/>
        <a:defRPr sz="2200">
          <a:solidFill>
            <a:schemeClr val="tx1"/>
          </a:solidFill>
          <a:latin typeface="Calibri"/>
          <a:ea typeface="ＭＳ Ｐゴシック" pitchFamily="34" charset="-128"/>
          <a:cs typeface="Calibri"/>
        </a:defRPr>
      </a:lvl2pPr>
      <a:lvl3pPr marL="1143000" indent="-228600" algn="l" rtl="0" eaLnBrk="0" fontAlgn="base" hangingPunct="0">
        <a:spcBef>
          <a:spcPct val="20000"/>
        </a:spcBef>
        <a:spcAft>
          <a:spcPct val="0"/>
        </a:spcAft>
        <a:buChar char="•"/>
        <a:defRPr sz="2000">
          <a:solidFill>
            <a:schemeClr val="tx1"/>
          </a:solidFill>
          <a:latin typeface="Calibri"/>
          <a:ea typeface="ＭＳ Ｐゴシック" pitchFamily="34" charset="-128"/>
          <a:cs typeface="Calibri"/>
        </a:defRPr>
      </a:lvl3pPr>
      <a:lvl4pPr marL="1600200" indent="-228600" algn="l" rtl="0" eaLnBrk="0" fontAlgn="base" hangingPunct="0">
        <a:spcBef>
          <a:spcPct val="20000"/>
        </a:spcBef>
        <a:spcAft>
          <a:spcPct val="0"/>
        </a:spcAft>
        <a:buChar char="–"/>
        <a:defRPr>
          <a:solidFill>
            <a:schemeClr val="tx1"/>
          </a:solidFill>
          <a:latin typeface="Calibri"/>
          <a:ea typeface="ＭＳ Ｐゴシック" pitchFamily="34" charset="-128"/>
          <a:cs typeface="Calibri"/>
        </a:defRPr>
      </a:lvl4pPr>
      <a:lvl5pPr marL="2057400" indent="-228600" algn="l" rtl="0" eaLnBrk="0" fontAlgn="base" hangingPunct="0">
        <a:spcBef>
          <a:spcPct val="20000"/>
        </a:spcBef>
        <a:spcAft>
          <a:spcPct val="0"/>
        </a:spcAft>
        <a:buChar char="»"/>
        <a:defRPr>
          <a:solidFill>
            <a:schemeClr val="tx1"/>
          </a:solidFill>
          <a:latin typeface="Calibri"/>
          <a:ea typeface="ＭＳ Ｐゴシック" pitchFamily="34" charset="-128"/>
          <a:cs typeface="Calibri"/>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InsideBkgdLayout-BOTTOM-01.jpg"/>
          <p:cNvPicPr>
            <a:picLocks noChangeAspect="1"/>
          </p:cNvPicPr>
          <p:nvPr userDrawn="1"/>
        </p:nvPicPr>
        <p:blipFill>
          <a:blip r:embed="rId3"/>
          <a:srcRect/>
          <a:stretch>
            <a:fillRect/>
          </a:stretch>
        </p:blipFill>
        <p:spPr bwMode="auto">
          <a:xfrm>
            <a:off x="0" y="6175375"/>
            <a:ext cx="9144000" cy="682625"/>
          </a:xfrm>
          <a:prstGeom prst="rect">
            <a:avLst/>
          </a:prstGeom>
          <a:noFill/>
          <a:ln w="9525">
            <a:noFill/>
            <a:miter lim="800000"/>
            <a:headEnd/>
            <a:tailEnd/>
          </a:ln>
        </p:spPr>
      </p:pic>
      <p:pic>
        <p:nvPicPr>
          <p:cNvPr id="1027" name="Picture 8" descr="InsideBkgdLayout-TOP-01.jpg"/>
          <p:cNvPicPr>
            <a:picLocks noChangeAspect="1"/>
          </p:cNvPicPr>
          <p:nvPr userDrawn="1"/>
        </p:nvPicPr>
        <p:blipFill>
          <a:blip r:embed="rId4"/>
          <a:srcRect/>
          <a:stretch>
            <a:fillRect/>
          </a:stretch>
        </p:blipFill>
        <p:spPr bwMode="auto">
          <a:xfrm>
            <a:off x="0" y="0"/>
            <a:ext cx="9144000" cy="1060450"/>
          </a:xfrm>
          <a:prstGeom prst="rect">
            <a:avLst/>
          </a:prstGeom>
          <a:noFill/>
          <a:ln w="9525">
            <a:noFill/>
            <a:miter lim="800000"/>
            <a:headEnd/>
            <a:tailEnd/>
          </a:ln>
        </p:spPr>
      </p:pic>
      <p:sp>
        <p:nvSpPr>
          <p:cNvPr id="1028" name="Rectangle 3"/>
          <p:cNvSpPr>
            <a:spLocks noGrp="1" noChangeArrowheads="1"/>
          </p:cNvSpPr>
          <p:nvPr>
            <p:ph type="body" idx="1"/>
          </p:nvPr>
        </p:nvSpPr>
        <p:spPr bwMode="auto">
          <a:xfrm>
            <a:off x="239713" y="1047750"/>
            <a:ext cx="8675687" cy="5111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2"/>
          <p:cNvSpPr>
            <a:spLocks noGrp="1" noChangeArrowheads="1"/>
          </p:cNvSpPr>
          <p:nvPr>
            <p:ph type="title"/>
          </p:nvPr>
        </p:nvSpPr>
        <p:spPr bwMode="auto">
          <a:xfrm>
            <a:off x="228600" y="149225"/>
            <a:ext cx="8686800" cy="8429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2" name="Rectangle 14"/>
          <p:cNvSpPr>
            <a:spLocks noChangeArrowheads="1"/>
          </p:cNvSpPr>
          <p:nvPr userDrawn="1"/>
        </p:nvSpPr>
        <p:spPr bwMode="auto">
          <a:xfrm>
            <a:off x="1143000" y="6340475"/>
            <a:ext cx="3987800" cy="214313"/>
          </a:xfrm>
          <a:prstGeom prst="rect">
            <a:avLst/>
          </a:prstGeom>
          <a:noFill/>
          <a:ln w="9525">
            <a:noFill/>
            <a:miter lim="800000"/>
            <a:headEnd/>
            <a:tailEnd/>
          </a:ln>
          <a:effectLst/>
        </p:spPr>
        <p:txBody>
          <a:bodyPr lIns="0" anchor="ctr">
            <a:spAutoFit/>
          </a:bodyPr>
          <a:lstStyle/>
          <a:p>
            <a:pPr algn="ctr"/>
            <a:r>
              <a:rPr lang="en-US" sz="800" b="0" smtClean="0">
                <a:solidFill>
                  <a:srgbClr val="FFFFFF"/>
                </a:solidFill>
                <a:latin typeface="Calibri" charset="0"/>
                <a:ea typeface="Arial" charset="0"/>
              </a:rPr>
              <a:t>Company Confidential   •  © Copyright 2010 Dialogic Corporation.  All rights reserved.</a:t>
            </a:r>
          </a:p>
        </p:txBody>
      </p:sp>
      <p:sp>
        <p:nvSpPr>
          <p:cNvPr id="13" name="Rectangle 15"/>
          <p:cNvSpPr>
            <a:spLocks noChangeArrowheads="1"/>
          </p:cNvSpPr>
          <p:nvPr userDrawn="1"/>
        </p:nvSpPr>
        <p:spPr bwMode="auto">
          <a:xfrm>
            <a:off x="431800" y="6332538"/>
            <a:ext cx="703263" cy="214312"/>
          </a:xfrm>
          <a:prstGeom prst="rect">
            <a:avLst/>
          </a:prstGeom>
          <a:noFill/>
          <a:ln w="9525">
            <a:noFill/>
            <a:miter lim="800000"/>
            <a:headEnd/>
            <a:tailEnd/>
          </a:ln>
          <a:effectLst/>
        </p:spPr>
        <p:txBody>
          <a:bodyPr anchor="ctr">
            <a:spAutoFit/>
          </a:bodyPr>
          <a:lstStyle/>
          <a:p>
            <a:pPr algn="ctr"/>
            <a:r>
              <a:rPr lang="en-US" sz="800" b="0" smtClean="0">
                <a:solidFill>
                  <a:srgbClr val="FFFFFF"/>
                </a:solidFill>
                <a:latin typeface="Calibri" charset="0"/>
                <a:ea typeface="Arial" charset="0"/>
              </a:rPr>
              <a:t>SLIDE </a:t>
            </a:r>
            <a:fld id="{9BF48F7B-39E6-46D5-9027-DB6DF611B3F9}" type="slidenum">
              <a:rPr lang="en-US" sz="800" b="0" smtClean="0">
                <a:solidFill>
                  <a:srgbClr val="FFFFFF"/>
                </a:solidFill>
                <a:latin typeface="Calibri" charset="0"/>
                <a:ea typeface="Arial" charset="0"/>
              </a:rPr>
              <a:pPr algn="ctr"/>
              <a:t>‹#›</a:t>
            </a:fld>
            <a:endParaRPr lang="en-US" sz="800" b="0" smtClean="0">
              <a:solidFill>
                <a:srgbClr val="FFFFFF"/>
              </a:solidFill>
              <a:latin typeface="Calibri" charset="0"/>
              <a:ea typeface="Arial" charset="0"/>
            </a:endParaRPr>
          </a:p>
        </p:txBody>
      </p:sp>
    </p:spTree>
  </p:cSld>
  <p:clrMap bg1="lt1" tx1="dk1" bg2="lt2" tx2="dk2" accent1="accent1" accent2="accent2" accent3="accent3" accent4="accent4" accent5="accent5" accent6="accent6" hlink="hlink" folHlink="folHlink"/>
  <p:sldLayoutIdLst>
    <p:sldLayoutId id="2147483705" r:id="rId1"/>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2600" b="1">
          <a:solidFill>
            <a:schemeClr val="bg1"/>
          </a:solidFill>
          <a:latin typeface="Calibri"/>
          <a:ea typeface="ＭＳ Ｐゴシック" pitchFamily="34" charset="-128"/>
          <a:cs typeface="Calibri"/>
        </a:defRPr>
      </a:lvl1pPr>
      <a:lvl2pPr algn="ctr" rtl="0" eaLnBrk="0" fontAlgn="base" hangingPunct="0">
        <a:spcBef>
          <a:spcPct val="0"/>
        </a:spcBef>
        <a:spcAft>
          <a:spcPct val="0"/>
        </a:spcAft>
        <a:defRPr sz="2600" b="1">
          <a:solidFill>
            <a:schemeClr val="bg1"/>
          </a:solidFill>
          <a:latin typeface="Calibri" charset="0"/>
          <a:ea typeface="ＭＳ Ｐゴシック" pitchFamily="34" charset="-128"/>
          <a:cs typeface="ＭＳ Ｐゴシック" charset="-128"/>
        </a:defRPr>
      </a:lvl2pPr>
      <a:lvl3pPr algn="ctr" rtl="0" eaLnBrk="0" fontAlgn="base" hangingPunct="0">
        <a:spcBef>
          <a:spcPct val="0"/>
        </a:spcBef>
        <a:spcAft>
          <a:spcPct val="0"/>
        </a:spcAft>
        <a:defRPr sz="2600" b="1">
          <a:solidFill>
            <a:schemeClr val="bg1"/>
          </a:solidFill>
          <a:latin typeface="Calibri" charset="0"/>
          <a:ea typeface="ＭＳ Ｐゴシック" pitchFamily="34" charset="-128"/>
          <a:cs typeface="ＭＳ Ｐゴシック" charset="-128"/>
        </a:defRPr>
      </a:lvl3pPr>
      <a:lvl4pPr algn="ctr" rtl="0" eaLnBrk="0" fontAlgn="base" hangingPunct="0">
        <a:spcBef>
          <a:spcPct val="0"/>
        </a:spcBef>
        <a:spcAft>
          <a:spcPct val="0"/>
        </a:spcAft>
        <a:defRPr sz="2600" b="1">
          <a:solidFill>
            <a:schemeClr val="bg1"/>
          </a:solidFill>
          <a:latin typeface="Calibri" charset="0"/>
          <a:ea typeface="ＭＳ Ｐゴシック" pitchFamily="34" charset="-128"/>
          <a:cs typeface="ＭＳ Ｐゴシック" charset="-128"/>
        </a:defRPr>
      </a:lvl4pPr>
      <a:lvl5pPr algn="ctr" rtl="0" eaLnBrk="0" fontAlgn="base" hangingPunct="0">
        <a:spcBef>
          <a:spcPct val="0"/>
        </a:spcBef>
        <a:spcAft>
          <a:spcPct val="0"/>
        </a:spcAft>
        <a:defRPr sz="2600" b="1">
          <a:solidFill>
            <a:schemeClr val="bg1"/>
          </a:solidFill>
          <a:latin typeface="Calibri" charset="0"/>
          <a:ea typeface="ＭＳ Ｐゴシック" pitchFamily="34" charset="-128"/>
          <a:cs typeface="ＭＳ Ｐゴシック" charset="-128"/>
        </a:defRPr>
      </a:lvl5pPr>
      <a:lvl6pPr marL="457200" algn="l" rtl="0" fontAlgn="base">
        <a:spcBef>
          <a:spcPct val="0"/>
        </a:spcBef>
        <a:spcAft>
          <a:spcPct val="0"/>
        </a:spcAft>
        <a:defRPr sz="2800" b="1">
          <a:solidFill>
            <a:schemeClr val="tx1"/>
          </a:solidFill>
          <a:latin typeface="Arial" pitchFamily="18" charset="0"/>
          <a:ea typeface="MS PGothic" pitchFamily="34" charset="-128"/>
          <a:cs typeface="MS PGothic" pitchFamily="34" charset="-128"/>
        </a:defRPr>
      </a:lvl6pPr>
      <a:lvl7pPr marL="914400" algn="l" rtl="0" fontAlgn="base">
        <a:spcBef>
          <a:spcPct val="0"/>
        </a:spcBef>
        <a:spcAft>
          <a:spcPct val="0"/>
        </a:spcAft>
        <a:defRPr sz="2800" b="1">
          <a:solidFill>
            <a:schemeClr val="tx1"/>
          </a:solidFill>
          <a:latin typeface="Arial" pitchFamily="18" charset="0"/>
          <a:ea typeface="MS PGothic" pitchFamily="34" charset="-128"/>
          <a:cs typeface="MS PGothic" pitchFamily="34" charset="-128"/>
        </a:defRPr>
      </a:lvl7pPr>
      <a:lvl8pPr marL="1371600" algn="l" rtl="0" fontAlgn="base">
        <a:spcBef>
          <a:spcPct val="0"/>
        </a:spcBef>
        <a:spcAft>
          <a:spcPct val="0"/>
        </a:spcAft>
        <a:defRPr sz="2800" b="1">
          <a:solidFill>
            <a:schemeClr val="tx1"/>
          </a:solidFill>
          <a:latin typeface="Arial" pitchFamily="18" charset="0"/>
          <a:ea typeface="MS PGothic" pitchFamily="34" charset="-128"/>
          <a:cs typeface="MS PGothic" pitchFamily="34" charset="-128"/>
        </a:defRPr>
      </a:lvl8pPr>
      <a:lvl9pPr marL="1828800" algn="l" rtl="0" fontAlgn="base">
        <a:spcBef>
          <a:spcPct val="0"/>
        </a:spcBef>
        <a:spcAft>
          <a:spcPct val="0"/>
        </a:spcAft>
        <a:defRPr sz="2800" b="1">
          <a:solidFill>
            <a:schemeClr val="tx1"/>
          </a:solidFill>
          <a:latin typeface="Arial" pitchFamily="18" charset="0"/>
          <a:ea typeface="MS PGothic" pitchFamily="34" charset="-128"/>
          <a:cs typeface="MS PGothic" pitchFamily="34" charset="-128"/>
        </a:defRPr>
      </a:lvl9pPr>
    </p:titleStyle>
    <p:bodyStyle>
      <a:lvl1pPr marL="342900" indent="-342900" algn="l" rtl="0" eaLnBrk="0" fontAlgn="base" hangingPunct="0">
        <a:spcBef>
          <a:spcPct val="20000"/>
        </a:spcBef>
        <a:spcAft>
          <a:spcPct val="0"/>
        </a:spcAft>
        <a:buClr>
          <a:srgbClr val="0E309B"/>
        </a:buClr>
        <a:buFont typeface="Wingdings" charset="2"/>
        <a:buChar char="§"/>
        <a:defRPr sz="2400">
          <a:solidFill>
            <a:schemeClr val="tx1"/>
          </a:solidFill>
          <a:latin typeface="Calibri"/>
          <a:ea typeface="ＭＳ Ｐゴシック" pitchFamily="34" charset="-128"/>
          <a:cs typeface="Calibri"/>
        </a:defRPr>
      </a:lvl1pPr>
      <a:lvl2pPr marL="742950" indent="-285750" algn="l" rtl="0" eaLnBrk="0" fontAlgn="base" hangingPunct="0">
        <a:spcBef>
          <a:spcPct val="20000"/>
        </a:spcBef>
        <a:spcAft>
          <a:spcPct val="0"/>
        </a:spcAft>
        <a:buChar char="–"/>
        <a:defRPr sz="2200">
          <a:solidFill>
            <a:schemeClr val="tx1"/>
          </a:solidFill>
          <a:latin typeface="Calibri"/>
          <a:ea typeface="ＭＳ Ｐゴシック" pitchFamily="34" charset="-128"/>
          <a:cs typeface="Calibri"/>
        </a:defRPr>
      </a:lvl2pPr>
      <a:lvl3pPr marL="1143000" indent="-228600" algn="l" rtl="0" eaLnBrk="0" fontAlgn="base" hangingPunct="0">
        <a:spcBef>
          <a:spcPct val="20000"/>
        </a:spcBef>
        <a:spcAft>
          <a:spcPct val="0"/>
        </a:spcAft>
        <a:buChar char="•"/>
        <a:defRPr sz="2000">
          <a:solidFill>
            <a:schemeClr val="tx1"/>
          </a:solidFill>
          <a:latin typeface="Calibri"/>
          <a:ea typeface="ＭＳ Ｐゴシック" pitchFamily="34" charset="-128"/>
          <a:cs typeface="Calibri"/>
        </a:defRPr>
      </a:lvl3pPr>
      <a:lvl4pPr marL="1600200" indent="-228600" algn="l" rtl="0" eaLnBrk="0" fontAlgn="base" hangingPunct="0">
        <a:spcBef>
          <a:spcPct val="20000"/>
        </a:spcBef>
        <a:spcAft>
          <a:spcPct val="0"/>
        </a:spcAft>
        <a:buChar char="–"/>
        <a:defRPr>
          <a:solidFill>
            <a:schemeClr val="tx1"/>
          </a:solidFill>
          <a:latin typeface="Calibri"/>
          <a:ea typeface="ＭＳ Ｐゴシック" pitchFamily="34" charset="-128"/>
          <a:cs typeface="Calibri"/>
        </a:defRPr>
      </a:lvl4pPr>
      <a:lvl5pPr marL="2057400" indent="-228600" algn="l" rtl="0" eaLnBrk="0" fontAlgn="base" hangingPunct="0">
        <a:spcBef>
          <a:spcPct val="20000"/>
        </a:spcBef>
        <a:spcAft>
          <a:spcPct val="0"/>
        </a:spcAft>
        <a:buChar char="»"/>
        <a:defRPr>
          <a:solidFill>
            <a:schemeClr val="tx1"/>
          </a:solidFill>
          <a:latin typeface="Calibri"/>
          <a:ea typeface="ＭＳ Ｐゴシック" pitchFamily="34" charset="-128"/>
          <a:cs typeface="Calibri"/>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en-US" sz="2800" dirty="0" smtClean="0"/>
              <a:t>Open Source </a:t>
            </a:r>
            <a:br>
              <a:rPr lang="en-US" sz="2800" dirty="0" smtClean="0"/>
            </a:br>
            <a:r>
              <a:rPr lang="en-US" sz="2800" dirty="0" smtClean="0"/>
              <a:t>Telecommunications:</a:t>
            </a:r>
            <a:br>
              <a:rPr lang="en-US" sz="2800" dirty="0" smtClean="0"/>
            </a:br>
            <a:r>
              <a:rPr lang="en-US" sz="2800" dirty="0" smtClean="0"/>
              <a:t>Enabling Anyone to Build a Bad Telephony Application</a:t>
            </a:r>
            <a:br>
              <a:rPr lang="en-US" sz="2800" dirty="0" smtClean="0"/>
            </a:br>
            <a:endParaRPr lang="en-US" sz="2800" dirty="0" smtClean="0"/>
          </a:p>
        </p:txBody>
      </p:sp>
      <p:sp>
        <p:nvSpPr>
          <p:cNvPr id="15363" name="Rectangle 3"/>
          <p:cNvSpPr>
            <a:spLocks noGrp="1" noChangeArrowheads="1"/>
          </p:cNvSpPr>
          <p:nvPr>
            <p:ph type="subTitle" idx="1"/>
          </p:nvPr>
        </p:nvSpPr>
        <p:spPr/>
        <p:txBody>
          <a:bodyPr/>
          <a:lstStyle/>
          <a:p>
            <a:pPr eaLnBrk="1" hangingPunct="1">
              <a:buFont typeface="Wingdings" pitchFamily="2" charset="2"/>
              <a:buNone/>
            </a:pPr>
            <a:r>
              <a:rPr lang="en-US" smtClean="0"/>
              <a:t>Jeff Dworkin</a:t>
            </a:r>
          </a:p>
          <a:p>
            <a:pPr eaLnBrk="1" hangingPunct="1">
              <a:buFont typeface="Wingdings" pitchFamily="2" charset="2"/>
              <a:buNone/>
            </a:pPr>
            <a:r>
              <a:rPr lang="en-US" smtClean="0"/>
              <a:t>Segment Marketing Manager</a:t>
            </a:r>
          </a:p>
          <a:p>
            <a:pPr eaLnBrk="1" hangingPunct="1">
              <a:buFont typeface="Wingdings" pitchFamily="2" charset="2"/>
              <a:buNone/>
            </a:pPr>
            <a:r>
              <a:rPr lang="en-US" smtClean="0"/>
              <a:t>jeff.dworkin@dialogic.com</a:t>
            </a:r>
          </a:p>
        </p:txBody>
      </p:sp>
      <p:sp>
        <p:nvSpPr>
          <p:cNvPr id="15364" name="Rectangle 5"/>
          <p:cNvSpPr>
            <a:spLocks noChangeArrowheads="1"/>
          </p:cNvSpPr>
          <p:nvPr/>
        </p:nvSpPr>
        <p:spPr bwMode="auto">
          <a:xfrm>
            <a:off x="8383588" y="276225"/>
            <a:ext cx="184150" cy="457200"/>
          </a:xfrm>
          <a:prstGeom prst="rect">
            <a:avLst/>
          </a:prstGeom>
          <a:noFill/>
          <a:ln w="9525">
            <a:noFill/>
            <a:miter lim="800000"/>
            <a:headEnd/>
            <a:tailEnd/>
          </a:ln>
        </p:spPr>
        <p:txBody>
          <a:bodyPr wrap="none">
            <a:spAutoFit/>
          </a:bodyPr>
          <a:lstStyle/>
          <a:p>
            <a:endParaRPr lang="en-US" sz="2400" b="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363">
                                            <p:txEl>
                                              <p:pRg st="0" end="0"/>
                                            </p:txEl>
                                          </p:spTgt>
                                        </p:tgtEl>
                                        <p:attrNameLst>
                                          <p:attrName>style.visibility</p:attrName>
                                        </p:attrNameLst>
                                      </p:cBhvr>
                                      <p:to>
                                        <p:strVal val="visible"/>
                                      </p:to>
                                    </p:set>
                                    <p:animEffect transition="in" filter="wipe(up)">
                                      <p:cBhvr>
                                        <p:cTn id="10" dur="500"/>
                                        <p:tgtEl>
                                          <p:spTgt spid="15363">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Effect transition="in" filter="wipe(up)">
                                      <p:cBhvr>
                                        <p:cTn id="13" dur="500"/>
                                        <p:tgtEl>
                                          <p:spTgt spid="15363">
                                            <p:txEl>
                                              <p:pRg st="1" end="1"/>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5363">
                                            <p:txEl>
                                              <p:pRg st="2" end="2"/>
                                            </p:txEl>
                                          </p:spTgt>
                                        </p:tgtEl>
                                        <p:attrNameLst>
                                          <p:attrName>style.visibility</p:attrName>
                                        </p:attrNameLst>
                                      </p:cBhvr>
                                      <p:to>
                                        <p:strVal val="visible"/>
                                      </p:to>
                                    </p:set>
                                    <p:animEffect transition="in" filter="wipe(up)">
                                      <p:cBhvr>
                                        <p:cTn id="16"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Time</a:t>
            </a:r>
          </a:p>
        </p:txBody>
      </p:sp>
      <p:sp>
        <p:nvSpPr>
          <p:cNvPr id="57347" name="Rectangle 3"/>
          <p:cNvSpPr>
            <a:spLocks noGrp="1" noChangeArrowheads="1"/>
          </p:cNvSpPr>
          <p:nvPr>
            <p:ph idx="1"/>
          </p:nvPr>
        </p:nvSpPr>
        <p:spPr/>
        <p:txBody>
          <a:bodyPr/>
          <a:lstStyle/>
          <a:p>
            <a:pPr>
              <a:buFont typeface="Wingdings" pitchFamily="2" charset="2"/>
              <a:buNone/>
            </a:pPr>
            <a:r>
              <a:rPr lang="en-US" b="1" dirty="0" smtClean="0"/>
              <a:t>Time is the enemy of the spoken user interface</a:t>
            </a:r>
            <a:r>
              <a:rPr lang="en-US" dirty="0" smtClean="0"/>
              <a:t>	</a:t>
            </a:r>
          </a:p>
          <a:p>
            <a:pPr>
              <a:buFont typeface="Wingdings" pitchFamily="2" charset="2"/>
              <a:buNone/>
            </a:pPr>
            <a:r>
              <a:rPr lang="en-US" dirty="0" smtClean="0"/>
              <a:t>	</a:t>
            </a:r>
            <a:r>
              <a:rPr lang="en-US" sz="1600" i="1" dirty="0" smtClean="0"/>
              <a:t>-Bruce </a:t>
            </a:r>
            <a:r>
              <a:rPr lang="en-US" sz="1600" i="1" dirty="0" err="1" smtClean="0"/>
              <a:t>Balentine</a:t>
            </a:r>
            <a:r>
              <a:rPr lang="en-US" sz="1600" i="1" dirty="0" smtClean="0"/>
              <a:t>/David P. Morgan, How To Build a Speech Recognition Application</a:t>
            </a:r>
          </a:p>
          <a:p>
            <a:pPr lvl="1"/>
            <a:r>
              <a:rPr lang="en-US" dirty="0" smtClean="0"/>
              <a:t>Defeating this enemy requires repeating critical information until it “sticks”</a:t>
            </a:r>
          </a:p>
          <a:p>
            <a:pPr lvl="1"/>
            <a:r>
              <a:rPr lang="en-US" dirty="0" smtClean="0"/>
              <a:t>Yet it takes time to say things</a:t>
            </a:r>
          </a:p>
          <a:p>
            <a:pPr lvl="1"/>
            <a:r>
              <a:rPr lang="en-US" dirty="0" smtClean="0"/>
              <a:t>“Hold on – I’m writing this down”</a:t>
            </a:r>
          </a:p>
          <a:p>
            <a:pPr lvl="1"/>
            <a:r>
              <a:rPr lang="en-US" dirty="0" smtClean="0"/>
              <a:t>Cultural/Social issues can cause communication breakdown</a:t>
            </a:r>
          </a:p>
          <a:p>
            <a:pPr lvl="2"/>
            <a:r>
              <a:rPr lang="en-US" dirty="0" smtClean="0"/>
              <a:t>Issues of Prosody/Timing</a:t>
            </a:r>
          </a:p>
          <a:p>
            <a:pPr lvl="2"/>
            <a:r>
              <a:rPr lang="en-US" dirty="0" smtClean="0"/>
              <a:t>What’s your phone Number?</a:t>
            </a:r>
          </a:p>
          <a:p>
            <a:pPr lvl="3"/>
            <a:r>
              <a:rPr lang="en-US" dirty="0" smtClean="0"/>
              <a:t>Is it 973-555-1212 or is it 9735-5-1212?</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Machine Output</a:t>
            </a:r>
            <a:br>
              <a:rPr lang="en-US" dirty="0" smtClean="0"/>
            </a:br>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Machine Spoken Output</a:t>
            </a:r>
          </a:p>
        </p:txBody>
      </p:sp>
      <p:sp>
        <p:nvSpPr>
          <p:cNvPr id="34819" name="Rectangle 3"/>
          <p:cNvSpPr>
            <a:spLocks noGrp="1" noChangeArrowheads="1"/>
          </p:cNvSpPr>
          <p:nvPr>
            <p:ph idx="1"/>
          </p:nvPr>
        </p:nvSpPr>
        <p:spPr/>
        <p:txBody>
          <a:bodyPr/>
          <a:lstStyle/>
          <a:p>
            <a:pPr>
              <a:buFont typeface="Wingdings" pitchFamily="2" charset="2"/>
              <a:buNone/>
            </a:pPr>
            <a:r>
              <a:rPr lang="en-US" b="1" dirty="0" smtClean="0"/>
              <a:t>Prompts</a:t>
            </a:r>
            <a:r>
              <a:rPr lang="en-US" dirty="0" smtClean="0"/>
              <a:t> – indicate it is time for user input.</a:t>
            </a:r>
          </a:p>
          <a:p>
            <a:pPr>
              <a:buFont typeface="Wingdings" pitchFamily="2" charset="2"/>
              <a:buNone/>
            </a:pPr>
            <a:r>
              <a:rPr lang="en-US" b="1" dirty="0" smtClean="0"/>
              <a:t>Feedback</a:t>
            </a:r>
            <a:r>
              <a:rPr lang="en-US" dirty="0" smtClean="0"/>
              <a:t> – presents the application state that results from user input, allowing the user to compare original intent with final results.</a:t>
            </a:r>
          </a:p>
          <a:p>
            <a:pPr>
              <a:buFont typeface="Wingdings" pitchFamily="2" charset="2"/>
              <a:buNone/>
            </a:pPr>
            <a:r>
              <a:rPr lang="en-US" b="1" dirty="0" smtClean="0"/>
              <a:t>Instructions</a:t>
            </a:r>
            <a:r>
              <a:rPr lang="en-US" dirty="0" smtClean="0"/>
              <a:t> – give information to the user about operating the user interface or understanding the task.</a:t>
            </a:r>
          </a:p>
          <a:p>
            <a:pPr>
              <a:buFont typeface="Wingdings" pitchFamily="2" charset="2"/>
              <a:buNone/>
            </a:pPr>
            <a:r>
              <a:rPr lang="en-US" b="1" dirty="0" smtClean="0"/>
              <a:t>Help</a:t>
            </a:r>
            <a:r>
              <a:rPr lang="en-US" dirty="0" smtClean="0"/>
              <a:t> – offer context sensitive corrective action.  Often adopts a separate mode or state aimed at coaching.</a:t>
            </a:r>
          </a:p>
          <a:p>
            <a:pPr>
              <a:buFont typeface="Wingdings" pitchFamily="2" charset="2"/>
              <a:buNone/>
            </a:pPr>
            <a:r>
              <a:rPr lang="en-US" b="1" dirty="0" smtClean="0"/>
              <a:t>Application Data </a:t>
            </a:r>
            <a:r>
              <a:rPr lang="en-US" dirty="0" smtClean="0"/>
              <a:t>– the content or information that the user seeks or intends to modify.</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t>Silence, the Silent Killer</a:t>
            </a:r>
          </a:p>
        </p:txBody>
      </p:sp>
      <p:sp>
        <p:nvSpPr>
          <p:cNvPr id="89091" name="Rectangle 3"/>
          <p:cNvSpPr>
            <a:spLocks noGrp="1" noChangeArrowheads="1"/>
          </p:cNvSpPr>
          <p:nvPr>
            <p:ph idx="1"/>
          </p:nvPr>
        </p:nvSpPr>
        <p:spPr/>
        <p:txBody>
          <a:bodyPr/>
          <a:lstStyle/>
          <a:p>
            <a:r>
              <a:rPr lang="en-US" dirty="0" smtClean="0"/>
              <a:t>People will wait without feedback for six to eight seconds.</a:t>
            </a:r>
          </a:p>
          <a:p>
            <a:pPr lvl="1"/>
            <a:r>
              <a:rPr lang="en-US" dirty="0" smtClean="0"/>
              <a:t>Anything longer than that and callers will think something </a:t>
            </a:r>
            <a:r>
              <a:rPr lang="en-US" dirty="0" smtClean="0"/>
              <a:t>wrong</a:t>
            </a:r>
            <a:endParaRPr lang="en-US" dirty="0" smtClean="0"/>
          </a:p>
          <a:p>
            <a:pPr lvl="1"/>
            <a:r>
              <a:rPr lang="en-US" dirty="0" smtClean="0"/>
              <a:t>Causes </a:t>
            </a:r>
            <a:r>
              <a:rPr lang="en-US" dirty="0" smtClean="0"/>
              <a:t>frustration</a:t>
            </a:r>
            <a:endParaRPr lang="en-US" dirty="0" smtClean="0"/>
          </a:p>
          <a:p>
            <a:pPr lvl="1"/>
            <a:r>
              <a:rPr lang="en-US" dirty="0" smtClean="0"/>
              <a:t>Causes people to hang </a:t>
            </a:r>
            <a:r>
              <a:rPr lang="en-US" dirty="0" smtClean="0"/>
              <a:t>up</a:t>
            </a:r>
            <a:endParaRPr lang="en-US" dirty="0" smtClean="0"/>
          </a:p>
          <a:p>
            <a:r>
              <a:rPr lang="en-US" dirty="0" smtClean="0"/>
              <a:t>If a processing delay or a wait in queue lasts more than six seconds, give the caller </a:t>
            </a:r>
            <a:r>
              <a:rPr lang="en-US" dirty="0" smtClean="0"/>
              <a:t>feedback</a:t>
            </a:r>
            <a:endParaRPr lang="en-US" dirty="0" smtClean="0"/>
          </a:p>
          <a:p>
            <a:pPr lvl="1"/>
            <a:r>
              <a:rPr lang="en-US" dirty="0" smtClean="0"/>
              <a:t>Music, Information, Advertising</a:t>
            </a:r>
          </a:p>
          <a:p>
            <a:pPr lvl="1"/>
            <a:r>
              <a:rPr lang="en-US" dirty="0" smtClean="0"/>
              <a:t>If using tones, explain the tone or callers may think the tone is an indication that they have been disconnected</a:t>
            </a:r>
          </a:p>
          <a:p>
            <a:pPr lvl="1">
              <a:buNone/>
            </a:pPr>
            <a:endParaRPr lang="en-US" dirty="0" smtClean="0"/>
          </a:p>
          <a:p>
            <a:pPr lvl="1"/>
            <a:endParaRPr lang="en-US" dirty="0" smtClean="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u="sng" dirty="0" smtClean="0"/>
              <a:t>Prompts</a:t>
            </a:r>
            <a:r>
              <a:rPr lang="en-US" dirty="0" smtClean="0"/>
              <a:t/>
            </a:r>
            <a:br>
              <a:rPr lang="en-US" dirty="0" smtClean="0"/>
            </a:br>
            <a:r>
              <a:rPr lang="en-US" dirty="0" smtClean="0"/>
              <a:t>Asking the User to </a:t>
            </a:r>
            <a:br>
              <a:rPr lang="en-US" dirty="0" smtClean="0"/>
            </a:br>
            <a:r>
              <a:rPr lang="en-US" dirty="0" smtClean="0"/>
              <a:t>Do Something</a:t>
            </a:r>
            <a:endParaRPr lang="en-US" dirty="0"/>
          </a:p>
        </p:txBody>
      </p:sp>
      <p:sp>
        <p:nvSpPr>
          <p:cNvPr id="4" name="Subtitle 2"/>
          <p:cNvSpPr>
            <a:spLocks noGrp="1"/>
          </p:cNvSpPr>
          <p:nvPr>
            <p:ph type="subTitle" idx="1"/>
          </p:nvPr>
        </p:nvSpPr>
        <p:spPr>
          <a:xfrm>
            <a:off x="1517471" y="3083403"/>
            <a:ext cx="2787528" cy="709990"/>
          </a:xfrm>
        </p:spPr>
        <p:txBody>
          <a:bodyPr/>
          <a:lstStyle/>
          <a:p>
            <a:r>
              <a:rPr lang="en-US" dirty="0" smtClean="0"/>
              <a:t>Machine Output</a:t>
            </a:r>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p:txBody>
          <a:bodyPr/>
          <a:lstStyle/>
          <a:p>
            <a:r>
              <a:rPr lang="en-US" smtClean="0"/>
              <a:t>Action-Goal vs Goal-Action</a:t>
            </a:r>
          </a:p>
        </p:txBody>
      </p:sp>
      <p:sp>
        <p:nvSpPr>
          <p:cNvPr id="63493" name="Rectangle 5"/>
          <p:cNvSpPr>
            <a:spLocks noGrp="1" noChangeArrowheads="1"/>
          </p:cNvSpPr>
          <p:nvPr>
            <p:ph idx="1"/>
          </p:nvPr>
        </p:nvSpPr>
        <p:spPr/>
        <p:txBody>
          <a:bodyPr/>
          <a:lstStyle/>
          <a:p>
            <a:pPr>
              <a:lnSpc>
                <a:spcPct val="90000"/>
              </a:lnSpc>
            </a:pPr>
            <a:r>
              <a:rPr lang="en-US" dirty="0" smtClean="0"/>
              <a:t>Action-Goal</a:t>
            </a:r>
          </a:p>
          <a:p>
            <a:pPr lvl="1">
              <a:lnSpc>
                <a:spcPct val="90000"/>
              </a:lnSpc>
            </a:pPr>
            <a:r>
              <a:rPr lang="en-US" dirty="0" smtClean="0"/>
              <a:t>Press one for sales…</a:t>
            </a:r>
          </a:p>
          <a:p>
            <a:pPr>
              <a:lnSpc>
                <a:spcPct val="90000"/>
              </a:lnSpc>
            </a:pPr>
            <a:r>
              <a:rPr lang="en-US" dirty="0" smtClean="0"/>
              <a:t>Goal-Action</a:t>
            </a:r>
          </a:p>
          <a:p>
            <a:pPr lvl="1">
              <a:lnSpc>
                <a:spcPct val="90000"/>
              </a:lnSpc>
            </a:pPr>
            <a:r>
              <a:rPr lang="en-US" dirty="0" smtClean="0"/>
              <a:t>For sales, press one…</a:t>
            </a:r>
          </a:p>
          <a:p>
            <a:pPr>
              <a:lnSpc>
                <a:spcPct val="90000"/>
              </a:lnSpc>
            </a:pPr>
            <a:r>
              <a:rPr lang="en-US" dirty="0" smtClean="0"/>
              <a:t>Goal-Action reflects the way people think, using Action-Goal can cause confusion.</a:t>
            </a:r>
          </a:p>
          <a:p>
            <a:pPr>
              <a:lnSpc>
                <a:spcPct val="90000"/>
              </a:lnSpc>
              <a:buFont typeface="Wingdings" pitchFamily="2" charset="2"/>
              <a:buNone/>
            </a:pPr>
            <a:r>
              <a:rPr lang="en-US" dirty="0" smtClean="0"/>
              <a:t>What you are saying:</a:t>
            </a:r>
          </a:p>
          <a:p>
            <a:pPr>
              <a:lnSpc>
                <a:spcPct val="90000"/>
              </a:lnSpc>
              <a:buFont typeface="Wingdings" pitchFamily="2" charset="2"/>
              <a:buNone/>
            </a:pPr>
            <a:r>
              <a:rPr lang="en-US" dirty="0" smtClean="0"/>
              <a:t>	Press One for Sales…Press Two for Marketing…Press Three for Support.</a:t>
            </a:r>
          </a:p>
          <a:p>
            <a:pPr>
              <a:lnSpc>
                <a:spcPct val="90000"/>
              </a:lnSpc>
              <a:buFont typeface="Wingdings" pitchFamily="2" charset="2"/>
              <a:buNone/>
            </a:pPr>
            <a:r>
              <a:rPr lang="en-US" dirty="0" smtClean="0"/>
              <a:t>What is heard:</a:t>
            </a:r>
          </a:p>
          <a:p>
            <a:pPr>
              <a:lnSpc>
                <a:spcPct val="90000"/>
              </a:lnSpc>
              <a:buFont typeface="Wingdings" pitchFamily="2" charset="2"/>
              <a:buNone/>
            </a:pPr>
            <a:r>
              <a:rPr lang="en-US" dirty="0" smtClean="0"/>
              <a:t>	Press One (not heard because the user is not paying attention yet) for Sales, press two…for Marketing…press three, for support…???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3">
                                            <p:txEl>
                                              <p:pRg st="0" end="0"/>
                                            </p:txEl>
                                          </p:spTgt>
                                        </p:tgtEl>
                                        <p:attrNameLst>
                                          <p:attrName>style.visibility</p:attrName>
                                        </p:attrNameLst>
                                      </p:cBhvr>
                                      <p:to>
                                        <p:strVal val="visible"/>
                                      </p:to>
                                    </p:set>
                                    <p:animEffect transition="in" filter="wipe(left)">
                                      <p:cBhvr>
                                        <p:cTn id="7" dur="500"/>
                                        <p:tgtEl>
                                          <p:spTgt spid="6349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493">
                                            <p:txEl>
                                              <p:pRg st="1" end="1"/>
                                            </p:txEl>
                                          </p:spTgt>
                                        </p:tgtEl>
                                        <p:attrNameLst>
                                          <p:attrName>style.visibility</p:attrName>
                                        </p:attrNameLst>
                                      </p:cBhvr>
                                      <p:to>
                                        <p:strVal val="visible"/>
                                      </p:to>
                                    </p:set>
                                    <p:animEffect transition="in" filter="wipe(left)">
                                      <p:cBhvr>
                                        <p:cTn id="10" dur="500"/>
                                        <p:tgtEl>
                                          <p:spTgt spid="6349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3493">
                                            <p:txEl>
                                              <p:pRg st="2" end="2"/>
                                            </p:txEl>
                                          </p:spTgt>
                                        </p:tgtEl>
                                        <p:attrNameLst>
                                          <p:attrName>style.visibility</p:attrName>
                                        </p:attrNameLst>
                                      </p:cBhvr>
                                      <p:to>
                                        <p:strVal val="visible"/>
                                      </p:to>
                                    </p:set>
                                    <p:animEffect transition="in" filter="wipe(left)">
                                      <p:cBhvr>
                                        <p:cTn id="15" dur="500"/>
                                        <p:tgtEl>
                                          <p:spTgt spid="6349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3493">
                                            <p:txEl>
                                              <p:pRg st="3" end="3"/>
                                            </p:txEl>
                                          </p:spTgt>
                                        </p:tgtEl>
                                        <p:attrNameLst>
                                          <p:attrName>style.visibility</p:attrName>
                                        </p:attrNameLst>
                                      </p:cBhvr>
                                      <p:to>
                                        <p:strVal val="visible"/>
                                      </p:to>
                                    </p:set>
                                    <p:animEffect transition="in" filter="wipe(left)">
                                      <p:cBhvr>
                                        <p:cTn id="18" dur="500"/>
                                        <p:tgtEl>
                                          <p:spTgt spid="6349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3493">
                                            <p:txEl>
                                              <p:pRg st="4" end="4"/>
                                            </p:txEl>
                                          </p:spTgt>
                                        </p:tgtEl>
                                        <p:attrNameLst>
                                          <p:attrName>style.visibility</p:attrName>
                                        </p:attrNameLst>
                                      </p:cBhvr>
                                      <p:to>
                                        <p:strVal val="visible"/>
                                      </p:to>
                                    </p:set>
                                    <p:animEffect transition="in" filter="wipe(left)">
                                      <p:cBhvr>
                                        <p:cTn id="23" dur="500"/>
                                        <p:tgtEl>
                                          <p:spTgt spid="6349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3493">
                                            <p:txEl>
                                              <p:pRg st="5" end="5"/>
                                            </p:txEl>
                                          </p:spTgt>
                                        </p:tgtEl>
                                        <p:attrNameLst>
                                          <p:attrName>style.visibility</p:attrName>
                                        </p:attrNameLst>
                                      </p:cBhvr>
                                      <p:to>
                                        <p:strVal val="visible"/>
                                      </p:to>
                                    </p:set>
                                    <p:animEffect transition="in" filter="wipe(left)">
                                      <p:cBhvr>
                                        <p:cTn id="28" dur="500"/>
                                        <p:tgtEl>
                                          <p:spTgt spid="6349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3493">
                                            <p:txEl>
                                              <p:pRg st="6" end="6"/>
                                            </p:txEl>
                                          </p:spTgt>
                                        </p:tgtEl>
                                        <p:attrNameLst>
                                          <p:attrName>style.visibility</p:attrName>
                                        </p:attrNameLst>
                                      </p:cBhvr>
                                      <p:to>
                                        <p:strVal val="visible"/>
                                      </p:to>
                                    </p:set>
                                    <p:animEffect transition="in" filter="wipe(left)">
                                      <p:cBhvr>
                                        <p:cTn id="31" dur="500"/>
                                        <p:tgtEl>
                                          <p:spTgt spid="6349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3493">
                                            <p:txEl>
                                              <p:pRg st="7" end="7"/>
                                            </p:txEl>
                                          </p:spTgt>
                                        </p:tgtEl>
                                        <p:attrNameLst>
                                          <p:attrName>style.visibility</p:attrName>
                                        </p:attrNameLst>
                                      </p:cBhvr>
                                      <p:to>
                                        <p:strVal val="visible"/>
                                      </p:to>
                                    </p:set>
                                    <p:animEffect transition="in" filter="wipe(left)">
                                      <p:cBhvr>
                                        <p:cTn id="36" dur="500"/>
                                        <p:tgtEl>
                                          <p:spTgt spid="63493">
                                            <p:txEl>
                                              <p:pRg st="7" end="7"/>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3493">
                                            <p:txEl>
                                              <p:pRg st="8" end="8"/>
                                            </p:txEl>
                                          </p:spTgt>
                                        </p:tgtEl>
                                        <p:attrNameLst>
                                          <p:attrName>style.visibility</p:attrName>
                                        </p:attrNameLst>
                                      </p:cBhvr>
                                      <p:to>
                                        <p:strVal val="visible"/>
                                      </p:to>
                                    </p:set>
                                    <p:animEffect transition="in" filter="wipe(left)">
                                      <p:cBhvr>
                                        <p:cTn id="39" dur="500"/>
                                        <p:tgtEl>
                                          <p:spTgt spid="6349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p:txBody>
          <a:bodyPr/>
          <a:lstStyle/>
          <a:p>
            <a:r>
              <a:rPr lang="en-US" smtClean="0"/>
              <a:t>Please, Now and Thank-You</a:t>
            </a:r>
          </a:p>
        </p:txBody>
      </p:sp>
      <p:sp>
        <p:nvSpPr>
          <p:cNvPr id="65541" name="Rectangle 5"/>
          <p:cNvSpPr>
            <a:spLocks noGrp="1" noChangeArrowheads="1"/>
          </p:cNvSpPr>
          <p:nvPr>
            <p:ph idx="1"/>
          </p:nvPr>
        </p:nvSpPr>
        <p:spPr/>
        <p:txBody>
          <a:bodyPr/>
          <a:lstStyle/>
          <a:p>
            <a:r>
              <a:rPr lang="en-US" dirty="0" smtClean="0"/>
              <a:t>“Social Graces” just add to the length of the communication</a:t>
            </a:r>
          </a:p>
          <a:p>
            <a:pPr lvl="1"/>
            <a:r>
              <a:rPr lang="en-US" i="1" dirty="0" smtClean="0"/>
              <a:t>For sales, please press one now…</a:t>
            </a:r>
          </a:p>
          <a:p>
            <a:pPr lvl="1"/>
            <a:r>
              <a:rPr lang="en-US" i="1" dirty="0" smtClean="0"/>
              <a:t>For sales, press one…</a:t>
            </a:r>
          </a:p>
          <a:p>
            <a:r>
              <a:rPr lang="en-US" dirty="0" smtClean="0"/>
              <a:t>Many phone-based interfaces are tedious because they unnecessarily put the word “please” in front of every action statement on a menu (e.g., </a:t>
            </a:r>
            <a:r>
              <a:rPr lang="en-US" i="1" dirty="0" smtClean="0"/>
              <a:t>“For more information, please press 4.” </a:t>
            </a:r>
            <a:r>
              <a:rPr lang="en-US" dirty="0" smtClean="0"/>
              <a:t>(</a:t>
            </a:r>
            <a:r>
              <a:rPr lang="en-US" dirty="0" err="1" smtClean="0"/>
              <a:t>Scumacher</a:t>
            </a:r>
            <a:r>
              <a:rPr lang="en-US" dirty="0" smtClean="0"/>
              <a:t>)</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p:txBody>
          <a:bodyPr/>
          <a:lstStyle/>
          <a:p>
            <a:r>
              <a:rPr lang="en-US" smtClean="0"/>
              <a:t>Anthropomorphism</a:t>
            </a:r>
          </a:p>
        </p:txBody>
      </p:sp>
      <p:sp>
        <p:nvSpPr>
          <p:cNvPr id="69637" name="Rectangle 5"/>
          <p:cNvSpPr>
            <a:spLocks noGrp="1" noChangeArrowheads="1"/>
          </p:cNvSpPr>
          <p:nvPr>
            <p:ph idx="1"/>
          </p:nvPr>
        </p:nvSpPr>
        <p:spPr/>
        <p:txBody>
          <a:bodyPr/>
          <a:lstStyle/>
          <a:p>
            <a:pPr>
              <a:lnSpc>
                <a:spcPct val="90000"/>
              </a:lnSpc>
              <a:buFont typeface="Wingdings" pitchFamily="2" charset="2"/>
              <a:buNone/>
            </a:pPr>
            <a:r>
              <a:rPr lang="en-US" i="1" dirty="0" smtClean="0"/>
              <a:t>Definition: </a:t>
            </a:r>
            <a:r>
              <a:rPr lang="en-US" sz="2000" dirty="0" smtClean="0"/>
              <a:t>The attribution of human characteristics to non-human beings</a:t>
            </a:r>
            <a:endParaRPr lang="en-US" dirty="0" smtClean="0"/>
          </a:p>
          <a:p>
            <a:pPr>
              <a:lnSpc>
                <a:spcPct val="90000"/>
              </a:lnSpc>
              <a:buFont typeface="Wingdings" pitchFamily="2" charset="2"/>
              <a:buNone/>
            </a:pPr>
            <a:r>
              <a:rPr lang="en-US" dirty="0" smtClean="0"/>
              <a:t>	</a:t>
            </a:r>
          </a:p>
          <a:p>
            <a:pPr>
              <a:lnSpc>
                <a:spcPct val="90000"/>
              </a:lnSpc>
            </a:pPr>
            <a:r>
              <a:rPr lang="en-US" dirty="0" smtClean="0"/>
              <a:t>This is not the same as the system having a “personality”</a:t>
            </a:r>
          </a:p>
          <a:p>
            <a:pPr>
              <a:lnSpc>
                <a:spcPct val="90000"/>
              </a:lnSpc>
            </a:pPr>
            <a:r>
              <a:rPr lang="en-US" dirty="0" smtClean="0"/>
              <a:t>Experts disagree on the use of anthropomorphism</a:t>
            </a:r>
          </a:p>
          <a:p>
            <a:pPr>
              <a:lnSpc>
                <a:spcPct val="90000"/>
              </a:lnSpc>
            </a:pPr>
            <a:endParaRPr lang="en-US" dirty="0" smtClean="0"/>
          </a:p>
          <a:p>
            <a:pPr>
              <a:lnSpc>
                <a:spcPct val="90000"/>
              </a:lnSpc>
              <a:buFont typeface="Wingdings" pitchFamily="2" charset="2"/>
              <a:buNone/>
            </a:pPr>
            <a:r>
              <a:rPr lang="en-US" dirty="0" smtClean="0"/>
              <a:t>In my opinion:</a:t>
            </a:r>
          </a:p>
          <a:p>
            <a:pPr>
              <a:lnSpc>
                <a:spcPct val="90000"/>
              </a:lnSpc>
            </a:pPr>
            <a:r>
              <a:rPr lang="en-US" dirty="0" smtClean="0"/>
              <a:t>Avoid anthropomorphism</a:t>
            </a:r>
          </a:p>
          <a:p>
            <a:pPr>
              <a:lnSpc>
                <a:spcPct val="90000"/>
              </a:lnSpc>
            </a:pPr>
            <a:r>
              <a:rPr lang="en-US" dirty="0" smtClean="0"/>
              <a:t>The more “like” a person people believes the system to be more they want to communicate with it like it is a person, but it is not a person, it is a machine</a:t>
            </a:r>
          </a:p>
          <a:p>
            <a:pPr>
              <a:lnSpc>
                <a:spcPct val="90000"/>
              </a:lnSpc>
            </a:pPr>
            <a:r>
              <a:rPr lang="en-US" dirty="0" smtClean="0"/>
              <a:t>If you must personify, let the personality be a narrator or guide, not the machine</a:t>
            </a:r>
          </a:p>
          <a:p>
            <a:pPr>
              <a:lnSpc>
                <a:spcPct val="90000"/>
              </a:lnSpc>
            </a:pPr>
            <a:endParaRPr lang="en-US"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637">
                                            <p:txEl>
                                              <p:pRg st="0" end="0"/>
                                            </p:txEl>
                                          </p:spTgt>
                                        </p:tgtEl>
                                        <p:attrNameLst>
                                          <p:attrName>style.visibility</p:attrName>
                                        </p:attrNameLst>
                                      </p:cBhvr>
                                      <p:to>
                                        <p:strVal val="visible"/>
                                      </p:to>
                                    </p:set>
                                    <p:animEffect transition="in" filter="wipe(left)">
                                      <p:cBhvr>
                                        <p:cTn id="7" dur="1000"/>
                                        <p:tgtEl>
                                          <p:spTgt spid="69637">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9637">
                                            <p:txEl>
                                              <p:pRg st="1" end="1"/>
                                            </p:txEl>
                                          </p:spTgt>
                                        </p:tgtEl>
                                        <p:attrNameLst>
                                          <p:attrName>style.visibility</p:attrName>
                                        </p:attrNameLst>
                                      </p:cBhvr>
                                      <p:to>
                                        <p:strVal val="visible"/>
                                      </p:to>
                                    </p:set>
                                    <p:animEffect transition="in" filter="wipe(left)">
                                      <p:cBhvr>
                                        <p:cTn id="11" dur="1000"/>
                                        <p:tgtEl>
                                          <p:spTgt spid="6963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9637">
                                            <p:txEl>
                                              <p:pRg st="2" end="2"/>
                                            </p:txEl>
                                          </p:spTgt>
                                        </p:tgtEl>
                                        <p:attrNameLst>
                                          <p:attrName>style.visibility</p:attrName>
                                        </p:attrNameLst>
                                      </p:cBhvr>
                                      <p:to>
                                        <p:strVal val="visible"/>
                                      </p:to>
                                    </p:set>
                                    <p:animEffect transition="in" filter="wipe(up)">
                                      <p:cBhvr>
                                        <p:cTn id="16" dur="1000"/>
                                        <p:tgtEl>
                                          <p:spTgt spid="69637">
                                            <p:txEl>
                                              <p:pRg st="2" end="2"/>
                                            </p:txEl>
                                          </p:spTgt>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69637">
                                            <p:txEl>
                                              <p:pRg st="3" end="3"/>
                                            </p:txEl>
                                          </p:spTgt>
                                        </p:tgtEl>
                                        <p:attrNameLst>
                                          <p:attrName>style.visibility</p:attrName>
                                        </p:attrNameLst>
                                      </p:cBhvr>
                                      <p:to>
                                        <p:strVal val="visible"/>
                                      </p:to>
                                    </p:set>
                                    <p:animEffect transition="in" filter="wipe(up)">
                                      <p:cBhvr>
                                        <p:cTn id="20" dur="1000"/>
                                        <p:tgtEl>
                                          <p:spTgt spid="6963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9637">
                                            <p:txEl>
                                              <p:pRg st="5" end="5"/>
                                            </p:txEl>
                                          </p:spTgt>
                                        </p:tgtEl>
                                        <p:attrNameLst>
                                          <p:attrName>style.visibility</p:attrName>
                                        </p:attrNameLst>
                                      </p:cBhvr>
                                      <p:to>
                                        <p:strVal val="visible"/>
                                      </p:to>
                                    </p:set>
                                    <p:animEffect transition="in" filter="wipe(up)">
                                      <p:cBhvr>
                                        <p:cTn id="25" dur="1000"/>
                                        <p:tgtEl>
                                          <p:spTgt spid="69637">
                                            <p:txEl>
                                              <p:pRg st="5" end="5"/>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9637">
                                            <p:txEl>
                                              <p:pRg st="6" end="6"/>
                                            </p:txEl>
                                          </p:spTgt>
                                        </p:tgtEl>
                                        <p:attrNameLst>
                                          <p:attrName>style.visibility</p:attrName>
                                        </p:attrNameLst>
                                      </p:cBhvr>
                                      <p:to>
                                        <p:strVal val="visible"/>
                                      </p:to>
                                    </p:set>
                                    <p:animEffect transition="in" filter="wipe(up)">
                                      <p:cBhvr>
                                        <p:cTn id="28" dur="1000"/>
                                        <p:tgtEl>
                                          <p:spTgt spid="69637">
                                            <p:txEl>
                                              <p:pRg st="6" end="6"/>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69637">
                                            <p:txEl>
                                              <p:pRg st="7" end="7"/>
                                            </p:txEl>
                                          </p:spTgt>
                                        </p:tgtEl>
                                        <p:attrNameLst>
                                          <p:attrName>style.visibility</p:attrName>
                                        </p:attrNameLst>
                                      </p:cBhvr>
                                      <p:to>
                                        <p:strVal val="visible"/>
                                      </p:to>
                                    </p:set>
                                    <p:animEffect transition="in" filter="wipe(up)">
                                      <p:cBhvr>
                                        <p:cTn id="31" dur="1000"/>
                                        <p:tgtEl>
                                          <p:spTgt spid="69637">
                                            <p:txEl>
                                              <p:pRg st="7" end="7"/>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69637">
                                            <p:txEl>
                                              <p:pRg st="8" end="8"/>
                                            </p:txEl>
                                          </p:spTgt>
                                        </p:tgtEl>
                                        <p:attrNameLst>
                                          <p:attrName>style.visibility</p:attrName>
                                        </p:attrNameLst>
                                      </p:cBhvr>
                                      <p:to>
                                        <p:strVal val="visible"/>
                                      </p:to>
                                    </p:set>
                                    <p:animEffect transition="in" filter="wipe(up)">
                                      <p:cBhvr>
                                        <p:cTn id="34" dur="1000"/>
                                        <p:tgtEl>
                                          <p:spTgt spid="696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p:txBody>
          <a:bodyPr/>
          <a:lstStyle/>
          <a:p>
            <a:r>
              <a:rPr lang="en-US" smtClean="0"/>
              <a:t>Compression</a:t>
            </a:r>
          </a:p>
        </p:txBody>
      </p:sp>
      <p:sp>
        <p:nvSpPr>
          <p:cNvPr id="71685" name="Rectangle 5"/>
          <p:cNvSpPr>
            <a:spLocks noGrp="1" noChangeArrowheads="1"/>
          </p:cNvSpPr>
          <p:nvPr>
            <p:ph idx="1"/>
          </p:nvPr>
        </p:nvSpPr>
        <p:spPr/>
        <p:txBody>
          <a:bodyPr>
            <a:normAutofit lnSpcReduction="10000"/>
          </a:bodyPr>
          <a:lstStyle/>
          <a:p>
            <a:pPr>
              <a:lnSpc>
                <a:spcPct val="90000"/>
              </a:lnSpc>
              <a:buFont typeface="Wingdings" pitchFamily="2" charset="2"/>
              <a:buNone/>
            </a:pPr>
            <a:r>
              <a:rPr lang="en-US" dirty="0" smtClean="0"/>
              <a:t>The speed or tempo at which recordings are played</a:t>
            </a:r>
          </a:p>
          <a:p>
            <a:pPr lvl="1">
              <a:lnSpc>
                <a:spcPct val="90000"/>
              </a:lnSpc>
            </a:pPr>
            <a:r>
              <a:rPr lang="en-US" dirty="0" smtClean="0"/>
              <a:t>Should be between 135 words/min and 170 words/min</a:t>
            </a:r>
          </a:p>
          <a:p>
            <a:pPr lvl="1">
              <a:lnSpc>
                <a:spcPct val="90000"/>
              </a:lnSpc>
            </a:pPr>
            <a:r>
              <a:rPr lang="en-US" dirty="0" smtClean="0"/>
              <a:t>Software can be used to compress (or speed-up) playback while maintaining the pitch of the voice</a:t>
            </a:r>
          </a:p>
          <a:p>
            <a:pPr lvl="1">
              <a:lnSpc>
                <a:spcPct val="90000"/>
              </a:lnSpc>
            </a:pPr>
            <a:r>
              <a:rPr lang="en-US" dirty="0" smtClean="0"/>
              <a:t>Faster may seem better, but it can cause error due to retention issues and response mistakes…especially in older adults (</a:t>
            </a:r>
            <a:r>
              <a:rPr lang="en-US" dirty="0" err="1" smtClean="0"/>
              <a:t>Sharit</a:t>
            </a:r>
            <a:r>
              <a:rPr lang="en-US" dirty="0" smtClean="0"/>
              <a:t>, 2003)</a:t>
            </a:r>
          </a:p>
          <a:p>
            <a:pPr>
              <a:lnSpc>
                <a:spcPct val="90000"/>
              </a:lnSpc>
            </a:pPr>
            <a:r>
              <a:rPr lang="en-US" dirty="0" smtClean="0"/>
              <a:t>Faster tempo can cause Perceived Enunciation Errors or </a:t>
            </a:r>
            <a:r>
              <a:rPr lang="en-US" dirty="0" err="1" smtClean="0"/>
              <a:t>Mondegreens</a:t>
            </a:r>
            <a:endParaRPr lang="en-US" dirty="0" smtClean="0"/>
          </a:p>
          <a:p>
            <a:pPr lvl="1">
              <a:lnSpc>
                <a:spcPct val="90000"/>
              </a:lnSpc>
            </a:pPr>
            <a:r>
              <a:rPr lang="en-US" b="1" dirty="0" smtClean="0"/>
              <a:t>Bad Moon Rising </a:t>
            </a:r>
            <a:r>
              <a:rPr lang="en-US" dirty="0" smtClean="0"/>
              <a:t>by </a:t>
            </a:r>
            <a:r>
              <a:rPr lang="en-US" dirty="0" err="1" smtClean="0"/>
              <a:t>Creedence</a:t>
            </a:r>
            <a:r>
              <a:rPr lang="en-US" dirty="0" smtClean="0"/>
              <a:t> Clearwater Revival</a:t>
            </a:r>
          </a:p>
          <a:p>
            <a:pPr lvl="1">
              <a:lnSpc>
                <a:spcPct val="90000"/>
              </a:lnSpc>
            </a:pPr>
            <a:r>
              <a:rPr lang="en-US" i="1" dirty="0" smtClean="0"/>
              <a:t>There’s a bathroom on the right</a:t>
            </a:r>
          </a:p>
          <a:p>
            <a:pPr lvl="2">
              <a:lnSpc>
                <a:spcPct val="90000"/>
              </a:lnSpc>
            </a:pPr>
            <a:r>
              <a:rPr lang="en-US" i="1" dirty="0" smtClean="0"/>
              <a:t>There’s a bad moon on the rise</a:t>
            </a:r>
          </a:p>
          <a:p>
            <a:pPr lvl="1">
              <a:lnSpc>
                <a:spcPct val="90000"/>
              </a:lnSpc>
            </a:pPr>
            <a:r>
              <a:rPr lang="en-US" i="1" dirty="0" err="1" smtClean="0"/>
              <a:t>Mairzy</a:t>
            </a:r>
            <a:r>
              <a:rPr lang="en-US" i="1" dirty="0" smtClean="0"/>
              <a:t> </a:t>
            </a:r>
            <a:r>
              <a:rPr lang="en-US" i="1" dirty="0" err="1" smtClean="0"/>
              <a:t>doats</a:t>
            </a:r>
            <a:r>
              <a:rPr lang="en-US" i="1" dirty="0" smtClean="0"/>
              <a:t> and dozy </a:t>
            </a:r>
            <a:r>
              <a:rPr lang="en-US" i="1" dirty="0" err="1" smtClean="0"/>
              <a:t>doats</a:t>
            </a:r>
            <a:r>
              <a:rPr lang="en-US" i="1" dirty="0" smtClean="0"/>
              <a:t> and </a:t>
            </a:r>
            <a:r>
              <a:rPr lang="en-US" i="1" dirty="0" err="1" smtClean="0"/>
              <a:t>liddle</a:t>
            </a:r>
            <a:r>
              <a:rPr lang="en-US" i="1" dirty="0" smtClean="0"/>
              <a:t> </a:t>
            </a:r>
            <a:r>
              <a:rPr lang="en-US" i="1" dirty="0" err="1" smtClean="0"/>
              <a:t>lamzy</a:t>
            </a:r>
            <a:r>
              <a:rPr lang="en-US" i="1" dirty="0" smtClean="0"/>
              <a:t> </a:t>
            </a:r>
            <a:r>
              <a:rPr lang="en-US" i="1" dirty="0" err="1" smtClean="0"/>
              <a:t>divey</a:t>
            </a:r>
            <a:r>
              <a:rPr lang="en-US" i="1" dirty="0" smtClean="0"/>
              <a:t> </a:t>
            </a:r>
          </a:p>
          <a:p>
            <a:pPr lvl="2">
              <a:lnSpc>
                <a:spcPct val="90000"/>
              </a:lnSpc>
            </a:pPr>
            <a:r>
              <a:rPr lang="en-US" i="1" dirty="0" smtClean="0"/>
              <a:t>Mares eat oats and does eat oats and little lambs eat ivy</a:t>
            </a:r>
            <a:endParaRPr lang="en-US" dirty="0" smtClean="0"/>
          </a:p>
          <a:p>
            <a:pPr lvl="1">
              <a:lnSpc>
                <a:spcPct val="90000"/>
              </a:lnSpc>
            </a:pPr>
            <a:r>
              <a:rPr lang="en-US" dirty="0" smtClean="0"/>
              <a:t>For information and directions, press 5…</a:t>
            </a:r>
          </a:p>
          <a:p>
            <a:pPr lvl="2">
              <a:lnSpc>
                <a:spcPct val="90000"/>
              </a:lnSpc>
            </a:pPr>
            <a:r>
              <a:rPr lang="en-US" dirty="0" smtClean="0"/>
              <a:t>???</a:t>
            </a:r>
          </a:p>
          <a:p>
            <a:pPr lvl="1">
              <a:lnSpc>
                <a:spcPct val="90000"/>
              </a:lnSpc>
            </a:pPr>
            <a:endParaRPr lang="en-US" dirty="0" smtClean="0"/>
          </a:p>
        </p:txBody>
      </p:sp>
      <p:sp>
        <p:nvSpPr>
          <p:cNvPr id="4" name="TextBox 3"/>
          <p:cNvSpPr txBox="1"/>
          <p:nvPr/>
        </p:nvSpPr>
        <p:spPr>
          <a:xfrm>
            <a:off x="5631365" y="3914078"/>
            <a:ext cx="3133494" cy="2062103"/>
          </a:xfrm>
          <a:prstGeom prst="rect">
            <a:avLst/>
          </a:prstGeom>
          <a:solidFill>
            <a:schemeClr val="bg1"/>
          </a:solidFill>
        </p:spPr>
        <p:txBody>
          <a:bodyPr wrap="square" rtlCol="0">
            <a:spAutoFit/>
          </a:bodyPr>
          <a:lstStyle/>
          <a:p>
            <a:r>
              <a:rPr lang="en-US" sz="1600" b="0" dirty="0" smtClean="0"/>
              <a:t>I see the bad moon arising.</a:t>
            </a:r>
            <a:br>
              <a:rPr lang="en-US" sz="1600" b="0" dirty="0" smtClean="0"/>
            </a:br>
            <a:r>
              <a:rPr lang="en-US" sz="1600" b="0" dirty="0" smtClean="0"/>
              <a:t>I see trouble on the way.</a:t>
            </a:r>
            <a:br>
              <a:rPr lang="en-US" sz="1600" b="0" dirty="0" smtClean="0"/>
            </a:br>
            <a:r>
              <a:rPr lang="en-US" sz="1600" b="0" dirty="0" smtClean="0"/>
              <a:t>I see earthquakes and </a:t>
            </a:r>
            <a:r>
              <a:rPr lang="en-US" sz="1600" b="0" dirty="0" err="1" smtClean="0"/>
              <a:t>lightnin</a:t>
            </a:r>
            <a:r>
              <a:rPr lang="en-US" sz="1600" b="0" dirty="0" smtClean="0"/>
              <a:t>'.</a:t>
            </a:r>
            <a:br>
              <a:rPr lang="en-US" sz="1600" b="0" dirty="0" smtClean="0"/>
            </a:br>
            <a:r>
              <a:rPr lang="en-US" sz="1600" b="0" dirty="0" smtClean="0"/>
              <a:t>I see bad times today.</a:t>
            </a:r>
            <a:br>
              <a:rPr lang="en-US" sz="1600" b="0" dirty="0" smtClean="0"/>
            </a:br>
            <a:r>
              <a:rPr lang="en-US" sz="1600" b="0" dirty="0" smtClean="0"/>
              <a:t/>
            </a:r>
            <a:br>
              <a:rPr lang="en-US" sz="1600" b="0" dirty="0" smtClean="0"/>
            </a:br>
            <a:r>
              <a:rPr lang="en-US" sz="1600" b="0" dirty="0" smtClean="0"/>
              <a:t>(CHORUS:)</a:t>
            </a:r>
            <a:br>
              <a:rPr lang="en-US" sz="1600" b="0" dirty="0" smtClean="0"/>
            </a:br>
            <a:r>
              <a:rPr lang="en-US" sz="1600" b="0" dirty="0" smtClean="0"/>
              <a:t>Don't go around tonight,</a:t>
            </a:r>
            <a:br>
              <a:rPr lang="en-US" sz="1600" b="0" dirty="0" smtClean="0"/>
            </a:br>
            <a:r>
              <a:rPr lang="en-US" sz="1600" b="0" dirty="0" smtClean="0"/>
              <a:t>Well, it's bound to take your life,</a:t>
            </a:r>
            <a:endParaRPr lang="en-US" sz="16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685">
                                            <p:txEl>
                                              <p:pRg st="0" end="0"/>
                                            </p:txEl>
                                          </p:spTgt>
                                        </p:tgtEl>
                                        <p:attrNameLst>
                                          <p:attrName>style.visibility</p:attrName>
                                        </p:attrNameLst>
                                      </p:cBhvr>
                                      <p:to>
                                        <p:strVal val="visible"/>
                                      </p:to>
                                    </p:set>
                                    <p:animEffect transition="in" filter="wipe(left)">
                                      <p:cBhvr>
                                        <p:cTn id="7" dur="1000"/>
                                        <p:tgtEl>
                                          <p:spTgt spid="7168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1685">
                                            <p:txEl>
                                              <p:pRg st="1" end="1"/>
                                            </p:txEl>
                                          </p:spTgt>
                                        </p:tgtEl>
                                        <p:attrNameLst>
                                          <p:attrName>style.visibility</p:attrName>
                                        </p:attrNameLst>
                                      </p:cBhvr>
                                      <p:to>
                                        <p:strVal val="visible"/>
                                      </p:to>
                                    </p:set>
                                    <p:animEffect transition="in" filter="wipe(left)">
                                      <p:cBhvr>
                                        <p:cTn id="10" dur="1000"/>
                                        <p:tgtEl>
                                          <p:spTgt spid="7168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1685">
                                            <p:txEl>
                                              <p:pRg st="2" end="2"/>
                                            </p:txEl>
                                          </p:spTgt>
                                        </p:tgtEl>
                                        <p:attrNameLst>
                                          <p:attrName>style.visibility</p:attrName>
                                        </p:attrNameLst>
                                      </p:cBhvr>
                                      <p:to>
                                        <p:strVal val="visible"/>
                                      </p:to>
                                    </p:set>
                                    <p:animEffect transition="in" filter="wipe(left)">
                                      <p:cBhvr>
                                        <p:cTn id="13" dur="1000"/>
                                        <p:tgtEl>
                                          <p:spTgt spid="7168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1685">
                                            <p:txEl>
                                              <p:pRg st="3" end="3"/>
                                            </p:txEl>
                                          </p:spTgt>
                                        </p:tgtEl>
                                        <p:attrNameLst>
                                          <p:attrName>style.visibility</p:attrName>
                                        </p:attrNameLst>
                                      </p:cBhvr>
                                      <p:to>
                                        <p:strVal val="visible"/>
                                      </p:to>
                                    </p:set>
                                    <p:animEffect transition="in" filter="wipe(left)">
                                      <p:cBhvr>
                                        <p:cTn id="16" dur="1000"/>
                                        <p:tgtEl>
                                          <p:spTgt spid="7168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1685">
                                            <p:txEl>
                                              <p:pRg st="4" end="4"/>
                                            </p:txEl>
                                          </p:spTgt>
                                        </p:tgtEl>
                                        <p:attrNameLst>
                                          <p:attrName>style.visibility</p:attrName>
                                        </p:attrNameLst>
                                      </p:cBhvr>
                                      <p:to>
                                        <p:strVal val="visible"/>
                                      </p:to>
                                    </p:set>
                                    <p:animEffect transition="in" filter="wipe(left)">
                                      <p:cBhvr>
                                        <p:cTn id="21" dur="1000"/>
                                        <p:tgtEl>
                                          <p:spTgt spid="7168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1685">
                                            <p:txEl>
                                              <p:pRg st="5" end="5"/>
                                            </p:txEl>
                                          </p:spTgt>
                                        </p:tgtEl>
                                        <p:attrNameLst>
                                          <p:attrName>style.visibility</p:attrName>
                                        </p:attrNameLst>
                                      </p:cBhvr>
                                      <p:to>
                                        <p:strVal val="visible"/>
                                      </p:to>
                                    </p:set>
                                    <p:animEffect transition="in" filter="wipe(left)">
                                      <p:cBhvr>
                                        <p:cTn id="26" dur="1000"/>
                                        <p:tgtEl>
                                          <p:spTgt spid="7168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1685">
                                            <p:txEl>
                                              <p:pRg st="6" end="6"/>
                                            </p:txEl>
                                          </p:spTgt>
                                        </p:tgtEl>
                                        <p:attrNameLst>
                                          <p:attrName>style.visibility</p:attrName>
                                        </p:attrNameLst>
                                      </p:cBhvr>
                                      <p:to>
                                        <p:strVal val="visible"/>
                                      </p:to>
                                    </p:set>
                                    <p:animEffect transition="in" filter="wipe(left)">
                                      <p:cBhvr>
                                        <p:cTn id="39" dur="1000"/>
                                        <p:tgtEl>
                                          <p:spTgt spid="71685">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1685">
                                            <p:txEl>
                                              <p:pRg st="7" end="7"/>
                                            </p:txEl>
                                          </p:spTgt>
                                        </p:tgtEl>
                                        <p:attrNameLst>
                                          <p:attrName>style.visibility</p:attrName>
                                        </p:attrNameLst>
                                      </p:cBhvr>
                                      <p:to>
                                        <p:strVal val="visible"/>
                                      </p:to>
                                    </p:set>
                                    <p:animEffect transition="in" filter="wipe(left)">
                                      <p:cBhvr>
                                        <p:cTn id="44" dur="1000"/>
                                        <p:tgtEl>
                                          <p:spTgt spid="71685">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9" presetClass="exit" presetSubtype="0" decel="100000" fill="hold" grpId="1" nodeType="clickEffect">
                                  <p:stCondLst>
                                    <p:cond delay="0"/>
                                  </p:stCondLst>
                                  <p:childTnLst>
                                    <p:anim calcmode="lin" valueType="num">
                                      <p:cBhvr>
                                        <p:cTn id="48" dur="500"/>
                                        <p:tgtEl>
                                          <p:spTgt spid="4"/>
                                        </p:tgtEl>
                                        <p:attrNameLst>
                                          <p:attrName>ppt_h</p:attrName>
                                        </p:attrNameLst>
                                      </p:cBhvr>
                                      <p:tavLst>
                                        <p:tav tm="0">
                                          <p:val>
                                            <p:strVal val="ppt_h"/>
                                          </p:val>
                                        </p:tav>
                                        <p:tav tm="50000">
                                          <p:val>
                                            <p:strVal val="ppt_h/20"/>
                                          </p:val>
                                        </p:tav>
                                        <p:tav tm="100000">
                                          <p:val>
                                            <p:strVal val="ppt_h/20"/>
                                          </p:val>
                                        </p:tav>
                                      </p:tavLst>
                                    </p:anim>
                                    <p:anim calcmode="lin" valueType="num">
                                      <p:cBhvr>
                                        <p:cTn id="49" dur="500"/>
                                        <p:tgtEl>
                                          <p:spTgt spid="4"/>
                                        </p:tgtEl>
                                        <p:attrNameLst>
                                          <p:attrName>ppt_w</p:attrName>
                                        </p:attrNameLst>
                                      </p:cBhvr>
                                      <p:tavLst>
                                        <p:tav tm="0">
                                          <p:val>
                                            <p:strVal val="ppt_w"/>
                                          </p:val>
                                        </p:tav>
                                        <p:tav tm="50000">
                                          <p:val>
                                            <p:strVal val="ppt_w+.3"/>
                                          </p:val>
                                        </p:tav>
                                        <p:tav tm="100000">
                                          <p:val>
                                            <p:strVal val="ppt_w+.3"/>
                                          </p:val>
                                        </p:tav>
                                      </p:tavLst>
                                    </p:anim>
                                    <p:anim calcmode="lin" valueType="num">
                                      <p:cBhvr>
                                        <p:cTn id="50" dur="500"/>
                                        <p:tgtEl>
                                          <p:spTgt spid="4"/>
                                        </p:tgtEl>
                                        <p:attrNameLst>
                                          <p:attrName>ppt_x</p:attrName>
                                        </p:attrNameLst>
                                      </p:cBhvr>
                                      <p:tavLst>
                                        <p:tav tm="0">
                                          <p:val>
                                            <p:strVal val="ppt_x"/>
                                          </p:val>
                                        </p:tav>
                                        <p:tav tm="50000">
                                          <p:val>
                                            <p:strVal val="ppt_x"/>
                                          </p:val>
                                        </p:tav>
                                        <p:tav tm="100000">
                                          <p:val>
                                            <p:strVal val="ppt_x-.3"/>
                                          </p:val>
                                        </p:tav>
                                      </p:tavLst>
                                    </p:anim>
                                    <p:anim calcmode="lin" valueType="num">
                                      <p:cBhvr>
                                        <p:cTn id="51" dur="500"/>
                                        <p:tgtEl>
                                          <p:spTgt spid="4"/>
                                        </p:tgtEl>
                                        <p:attrNameLst>
                                          <p:attrName>ppt_y</p:attrName>
                                        </p:attrNameLst>
                                      </p:cBhvr>
                                      <p:tavLst>
                                        <p:tav tm="0">
                                          <p:val>
                                            <p:strVal val="ppt_y"/>
                                          </p:val>
                                        </p:tav>
                                        <p:tav tm="100000">
                                          <p:val>
                                            <p:strVal val="ppt_y"/>
                                          </p:val>
                                        </p:tav>
                                      </p:tavLst>
                                    </p:anim>
                                    <p:set>
                                      <p:cBhvr>
                                        <p:cTn id="52" dur="1" fill="hold">
                                          <p:stCondLst>
                                            <p:cond delay="499"/>
                                          </p:stCondLst>
                                        </p:cTn>
                                        <p:tgtEl>
                                          <p:spTgt spid="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1685">
                                            <p:txEl>
                                              <p:pRg st="8" end="8"/>
                                            </p:txEl>
                                          </p:spTgt>
                                        </p:tgtEl>
                                        <p:attrNameLst>
                                          <p:attrName>style.visibility</p:attrName>
                                        </p:attrNameLst>
                                      </p:cBhvr>
                                      <p:to>
                                        <p:strVal val="visible"/>
                                      </p:to>
                                    </p:set>
                                    <p:animEffect transition="in" filter="wipe(left)">
                                      <p:cBhvr>
                                        <p:cTn id="57" dur="1000"/>
                                        <p:tgtEl>
                                          <p:spTgt spid="7168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1685">
                                            <p:txEl>
                                              <p:pRg st="9" end="9"/>
                                            </p:txEl>
                                          </p:spTgt>
                                        </p:tgtEl>
                                        <p:attrNameLst>
                                          <p:attrName>style.visibility</p:attrName>
                                        </p:attrNameLst>
                                      </p:cBhvr>
                                      <p:to>
                                        <p:strVal val="visible"/>
                                      </p:to>
                                    </p:set>
                                    <p:animEffect transition="in" filter="wipe(left)">
                                      <p:cBhvr>
                                        <p:cTn id="62" dur="1000"/>
                                        <p:tgtEl>
                                          <p:spTgt spid="71685">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1685">
                                            <p:txEl>
                                              <p:pRg st="10" end="10"/>
                                            </p:txEl>
                                          </p:spTgt>
                                        </p:tgtEl>
                                        <p:attrNameLst>
                                          <p:attrName>style.visibility</p:attrName>
                                        </p:attrNameLst>
                                      </p:cBhvr>
                                      <p:to>
                                        <p:strVal val="visible"/>
                                      </p:to>
                                    </p:set>
                                    <p:animEffect transition="in" filter="wipe(left)">
                                      <p:cBhvr>
                                        <p:cTn id="67" dur="1000"/>
                                        <p:tgtEl>
                                          <p:spTgt spid="71685">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1685">
                                            <p:txEl>
                                              <p:pRg st="11" end="11"/>
                                            </p:txEl>
                                          </p:spTgt>
                                        </p:tgtEl>
                                        <p:attrNameLst>
                                          <p:attrName>style.visibility</p:attrName>
                                        </p:attrNameLst>
                                      </p:cBhvr>
                                      <p:to>
                                        <p:strVal val="visible"/>
                                      </p:to>
                                    </p:set>
                                    <p:animEffect transition="in" filter="wipe(left)">
                                      <p:cBhvr>
                                        <p:cTn id="72" dur="1000"/>
                                        <p:tgtEl>
                                          <p:spTgt spid="7168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uiExpand="1" build="p"/>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p:txBody>
          <a:bodyPr/>
          <a:lstStyle/>
          <a:p>
            <a:r>
              <a:rPr lang="en-US" dirty="0" smtClean="0"/>
              <a:t>Short /Long Prompts </a:t>
            </a:r>
            <a:r>
              <a:rPr lang="en-US" dirty="0" err="1" smtClean="0"/>
              <a:t>vs</a:t>
            </a:r>
            <a:r>
              <a:rPr lang="en-US" dirty="0" smtClean="0"/>
              <a:t> Short/Long Recordings</a:t>
            </a:r>
          </a:p>
        </p:txBody>
      </p:sp>
      <p:sp>
        <p:nvSpPr>
          <p:cNvPr id="73733" name="Rectangle 5"/>
          <p:cNvSpPr>
            <a:spLocks noGrp="1" noChangeArrowheads="1"/>
          </p:cNvSpPr>
          <p:nvPr>
            <p:ph idx="1"/>
          </p:nvPr>
        </p:nvSpPr>
        <p:spPr>
          <a:xfrm>
            <a:off x="239713" y="1750741"/>
            <a:ext cx="8675687" cy="1996070"/>
          </a:xfrm>
        </p:spPr>
        <p:txBody>
          <a:bodyPr/>
          <a:lstStyle/>
          <a:p>
            <a:pPr lvl="1"/>
            <a:r>
              <a:rPr lang="en-US" dirty="0" smtClean="0"/>
              <a:t>Prevents repeating irrelevant prompts during error correction.</a:t>
            </a:r>
          </a:p>
          <a:p>
            <a:pPr lvl="1"/>
            <a:r>
              <a:rPr lang="en-US" dirty="0" smtClean="0"/>
              <a:t>With “Long Recordings”  you can end up with this:</a:t>
            </a:r>
          </a:p>
          <a:p>
            <a:pPr lvl="2"/>
            <a:r>
              <a:rPr lang="en-US" i="1" dirty="0" smtClean="0"/>
              <a:t>“Thank you for calling XYZ, please enter your PIN”</a:t>
            </a:r>
          </a:p>
          <a:p>
            <a:pPr lvl="2"/>
            <a:r>
              <a:rPr lang="en-US" i="1" dirty="0" smtClean="0"/>
              <a:t>“That was not a correct entry”</a:t>
            </a:r>
          </a:p>
          <a:p>
            <a:pPr lvl="2"/>
            <a:r>
              <a:rPr lang="en-US" i="1" dirty="0" smtClean="0"/>
              <a:t>“Thank you for calling XYZ, please enter your PIN”</a:t>
            </a:r>
          </a:p>
        </p:txBody>
      </p:sp>
      <p:sp>
        <p:nvSpPr>
          <p:cNvPr id="4" name="TextBox 3"/>
          <p:cNvSpPr txBox="1"/>
          <p:nvPr/>
        </p:nvSpPr>
        <p:spPr>
          <a:xfrm>
            <a:off x="178420" y="1103971"/>
            <a:ext cx="8720253" cy="461665"/>
          </a:xfrm>
          <a:prstGeom prst="rect">
            <a:avLst/>
          </a:prstGeom>
          <a:noFill/>
        </p:spPr>
        <p:txBody>
          <a:bodyPr wrap="square" rtlCol="0">
            <a:spAutoFit/>
          </a:bodyPr>
          <a:lstStyle/>
          <a:p>
            <a:pPr algn="ctr"/>
            <a:r>
              <a:rPr lang="en-US" sz="2400" dirty="0" smtClean="0">
                <a:latin typeface="Calibri" pitchFamily="34" charset="0"/>
              </a:rPr>
              <a:t>With dial-through, dial-ahead and/or barge in, why is this relevant?</a:t>
            </a:r>
            <a:endParaRPr lang="en-US" sz="2400" dirty="0">
              <a:latin typeface="Calibri" pitchFamily="34" charset="0"/>
            </a:endParaRPr>
          </a:p>
        </p:txBody>
      </p:sp>
      <p:sp>
        <p:nvSpPr>
          <p:cNvPr id="5" name="Rectangle 5"/>
          <p:cNvSpPr txBox="1">
            <a:spLocks noChangeArrowheads="1"/>
          </p:cNvSpPr>
          <p:nvPr/>
        </p:nvSpPr>
        <p:spPr bwMode="auto">
          <a:xfrm>
            <a:off x="278743" y="3743091"/>
            <a:ext cx="8675687" cy="193287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smtClean="0">
                <a:ln>
                  <a:noFill/>
                </a:ln>
                <a:solidFill>
                  <a:schemeClr val="tx1"/>
                </a:solidFill>
                <a:effectLst/>
                <a:uLnTx/>
                <a:uFillTx/>
                <a:latin typeface="Calibri"/>
                <a:ea typeface="ＭＳ Ｐゴシック" pitchFamily="34" charset="-128"/>
                <a:cs typeface="Calibri"/>
              </a:rPr>
              <a:t>With “Short Recordings” the interaction is better</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tx1"/>
                </a:solidFill>
                <a:effectLst/>
                <a:uLnTx/>
                <a:uFillTx/>
                <a:latin typeface="Calibri"/>
                <a:ea typeface="ＭＳ Ｐゴシック" pitchFamily="34" charset="-128"/>
                <a:cs typeface="Calibri"/>
              </a:rPr>
              <a:t>“Thank you for calling XYZ”… “Please enter your PIN”</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tx1"/>
                </a:solidFill>
                <a:effectLst/>
                <a:uLnTx/>
                <a:uFillTx/>
                <a:latin typeface="Calibri"/>
                <a:ea typeface="ＭＳ Ｐゴシック" pitchFamily="34" charset="-128"/>
                <a:cs typeface="Calibri"/>
              </a:rPr>
              <a:t>“That was not a correct entry”</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tx1"/>
                </a:solidFill>
                <a:effectLst/>
                <a:uLnTx/>
                <a:uFillTx/>
                <a:latin typeface="Calibri"/>
                <a:ea typeface="ＭＳ Ｐゴシック" pitchFamily="34" charset="-128"/>
                <a:cs typeface="Calibri"/>
              </a:rPr>
              <a:t>“Please enter your PIN”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3733">
                                            <p:txEl>
                                              <p:pRg st="0" end="0"/>
                                            </p:txEl>
                                          </p:spTgt>
                                        </p:tgtEl>
                                        <p:attrNameLst>
                                          <p:attrName>style.visibility</p:attrName>
                                        </p:attrNameLst>
                                      </p:cBhvr>
                                      <p:to>
                                        <p:strVal val="visible"/>
                                      </p:to>
                                    </p:set>
                                    <p:animEffect transition="in" filter="fade">
                                      <p:cBhvr>
                                        <p:cTn id="7" dur="1000"/>
                                        <p:tgtEl>
                                          <p:spTgt spid="7373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733">
                                            <p:txEl>
                                              <p:pRg st="1" end="1"/>
                                            </p:txEl>
                                          </p:spTgt>
                                        </p:tgtEl>
                                        <p:attrNameLst>
                                          <p:attrName>style.visibility</p:attrName>
                                        </p:attrNameLst>
                                      </p:cBhvr>
                                      <p:to>
                                        <p:strVal val="visible"/>
                                      </p:to>
                                    </p:set>
                                    <p:animEffect transition="in" filter="fade">
                                      <p:cBhvr>
                                        <p:cTn id="10" dur="1000"/>
                                        <p:tgtEl>
                                          <p:spTgt spid="7373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3733">
                                            <p:txEl>
                                              <p:pRg st="2" end="2"/>
                                            </p:txEl>
                                          </p:spTgt>
                                        </p:tgtEl>
                                        <p:attrNameLst>
                                          <p:attrName>style.visibility</p:attrName>
                                        </p:attrNameLst>
                                      </p:cBhvr>
                                      <p:to>
                                        <p:strVal val="visible"/>
                                      </p:to>
                                    </p:set>
                                    <p:animEffect transition="in" filter="fade">
                                      <p:cBhvr>
                                        <p:cTn id="13" dur="1000"/>
                                        <p:tgtEl>
                                          <p:spTgt spid="7373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3733">
                                            <p:txEl>
                                              <p:pRg st="3" end="3"/>
                                            </p:txEl>
                                          </p:spTgt>
                                        </p:tgtEl>
                                        <p:attrNameLst>
                                          <p:attrName>style.visibility</p:attrName>
                                        </p:attrNameLst>
                                      </p:cBhvr>
                                      <p:to>
                                        <p:strVal val="visible"/>
                                      </p:to>
                                    </p:set>
                                    <p:animEffect transition="in" filter="fade">
                                      <p:cBhvr>
                                        <p:cTn id="16" dur="1000"/>
                                        <p:tgtEl>
                                          <p:spTgt spid="7373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733">
                                            <p:txEl>
                                              <p:pRg st="4" end="4"/>
                                            </p:txEl>
                                          </p:spTgt>
                                        </p:tgtEl>
                                        <p:attrNameLst>
                                          <p:attrName>style.visibility</p:attrName>
                                        </p:attrNameLst>
                                      </p:cBhvr>
                                      <p:to>
                                        <p:strVal val="visible"/>
                                      </p:to>
                                    </p:set>
                                    <p:animEffect transition="in" filter="fade">
                                      <p:cBhvr>
                                        <p:cTn id="19" dur="1000"/>
                                        <p:tgtEl>
                                          <p:spTgt spid="7373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uiExpand="1"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en-US" sz="2800" dirty="0" smtClean="0"/>
              <a:t>Human Factors in Voice Interface Design </a:t>
            </a:r>
            <a:br>
              <a:rPr lang="en-US" sz="2800" dirty="0" smtClean="0"/>
            </a:br>
            <a:endParaRPr lang="en-US" sz="2800" dirty="0" smtClean="0"/>
          </a:p>
        </p:txBody>
      </p:sp>
      <p:sp>
        <p:nvSpPr>
          <p:cNvPr id="15363" name="Rectangle 3"/>
          <p:cNvSpPr>
            <a:spLocks noGrp="1" noChangeArrowheads="1"/>
          </p:cNvSpPr>
          <p:nvPr>
            <p:ph type="subTitle" idx="1"/>
          </p:nvPr>
        </p:nvSpPr>
        <p:spPr/>
        <p:txBody>
          <a:bodyPr/>
          <a:lstStyle/>
          <a:p>
            <a:pPr eaLnBrk="1" hangingPunct="1">
              <a:buFont typeface="Wingdings" pitchFamily="2" charset="2"/>
              <a:buNone/>
            </a:pPr>
            <a:r>
              <a:rPr lang="en-US" dirty="0" smtClean="0"/>
              <a:t>Jeff Dworkin</a:t>
            </a:r>
          </a:p>
          <a:p>
            <a:pPr eaLnBrk="1" hangingPunct="1">
              <a:buFont typeface="Wingdings" pitchFamily="2" charset="2"/>
              <a:buNone/>
            </a:pPr>
            <a:r>
              <a:rPr lang="en-US" dirty="0" smtClean="0"/>
              <a:t>Segment Marketing Manager</a:t>
            </a:r>
          </a:p>
          <a:p>
            <a:pPr eaLnBrk="1" hangingPunct="1">
              <a:buFont typeface="Wingdings" pitchFamily="2" charset="2"/>
              <a:buNone/>
            </a:pPr>
            <a:r>
              <a:rPr lang="en-US" dirty="0" smtClean="0"/>
              <a:t>jeff.dworkin@dialogic.com</a:t>
            </a:r>
          </a:p>
        </p:txBody>
      </p:sp>
      <p:sp>
        <p:nvSpPr>
          <p:cNvPr id="15364" name="Rectangle 5"/>
          <p:cNvSpPr>
            <a:spLocks noChangeArrowheads="1"/>
          </p:cNvSpPr>
          <p:nvPr/>
        </p:nvSpPr>
        <p:spPr bwMode="auto">
          <a:xfrm>
            <a:off x="8383588" y="276225"/>
            <a:ext cx="184150" cy="457200"/>
          </a:xfrm>
          <a:prstGeom prst="rect">
            <a:avLst/>
          </a:prstGeom>
          <a:noFill/>
          <a:ln w="9525">
            <a:noFill/>
            <a:miter lim="800000"/>
            <a:headEnd/>
            <a:tailEnd/>
          </a:ln>
        </p:spPr>
        <p:txBody>
          <a:bodyPr wrap="none">
            <a:spAutoFit/>
          </a:bodyPr>
          <a:lstStyle/>
          <a:p>
            <a:endParaRPr lang="en-US" sz="2400" b="0"/>
          </a:p>
        </p:txBody>
      </p:sp>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Feedback</a:t>
            </a:r>
          </a:p>
        </p:txBody>
      </p:sp>
      <p:sp>
        <p:nvSpPr>
          <p:cNvPr id="93187" name="Rectangle 3"/>
          <p:cNvSpPr>
            <a:spLocks noGrp="1" noChangeArrowheads="1"/>
          </p:cNvSpPr>
          <p:nvPr>
            <p:ph idx="1"/>
          </p:nvPr>
        </p:nvSpPr>
        <p:spPr/>
        <p:txBody>
          <a:bodyPr/>
          <a:lstStyle/>
          <a:p>
            <a:pPr algn="ctr">
              <a:buFont typeface="Wingdings" pitchFamily="2" charset="2"/>
              <a:buNone/>
            </a:pPr>
            <a:r>
              <a:rPr lang="en-US" sz="2000" b="1" dirty="0" smtClean="0"/>
              <a:t>Presents the application state that results from user input, allowing the user to compare original intent with final results</a:t>
            </a:r>
          </a:p>
          <a:p>
            <a:r>
              <a:rPr lang="en-US" sz="2000" dirty="0" smtClean="0"/>
              <a:t>Echoing user input for confirmation</a:t>
            </a:r>
          </a:p>
          <a:p>
            <a:pPr lvl="1"/>
            <a:r>
              <a:rPr lang="en-US" sz="2000" dirty="0" smtClean="0"/>
              <a:t>You entered “ABC”, if this is correct, press 1, if you need to try again, press 2</a:t>
            </a:r>
          </a:p>
          <a:p>
            <a:pPr lvl="1"/>
            <a:r>
              <a:rPr lang="en-US" sz="2000" dirty="0" smtClean="0"/>
              <a:t>You said “ABC”, is this correct?</a:t>
            </a:r>
          </a:p>
          <a:p>
            <a:r>
              <a:rPr lang="en-US" sz="2000" dirty="0" smtClean="0"/>
              <a:t>Do not echo menu choices</a:t>
            </a:r>
          </a:p>
          <a:p>
            <a:pPr lvl="1"/>
            <a:r>
              <a:rPr lang="en-US" sz="2000" dirty="0" smtClean="0"/>
              <a:t>For technical support press 1…</a:t>
            </a:r>
          </a:p>
          <a:p>
            <a:pPr lvl="1">
              <a:buFontTx/>
              <a:buNone/>
            </a:pPr>
            <a:r>
              <a:rPr lang="en-US" sz="2000" dirty="0" smtClean="0"/>
              <a:t>“Technical Support Menu”</a:t>
            </a:r>
          </a:p>
          <a:p>
            <a:pPr lvl="1">
              <a:buFontTx/>
              <a:buNone/>
            </a:pPr>
            <a:r>
              <a:rPr lang="en-US" sz="2000" dirty="0" smtClean="0"/>
              <a:t>Can be tedious for experienced users, the feedback can be implied in the follow up prompt</a:t>
            </a:r>
          </a:p>
          <a:p>
            <a:pPr lvl="1">
              <a:buFontTx/>
              <a:buNone/>
            </a:pPr>
            <a:r>
              <a:rPr lang="en-US" sz="2000" dirty="0" smtClean="0"/>
              <a:t>“For new product installation support, press 1, for trouble shooting an existing implementation, press 2”</a:t>
            </a:r>
          </a:p>
          <a:p>
            <a:endParaRPr lang="en-US" sz="2000"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wipe(left)">
                                      <p:cBhvr>
                                        <p:cTn id="7" dur="1000"/>
                                        <p:tgtEl>
                                          <p:spTgt spid="93187">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animEffect transition="in" filter="wipe(left)">
                                      <p:cBhvr>
                                        <p:cTn id="11" dur="1000"/>
                                        <p:tgtEl>
                                          <p:spTgt spid="93187">
                                            <p:txEl>
                                              <p:pRg st="1" end="1"/>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3187">
                                            <p:txEl>
                                              <p:pRg st="2" end="2"/>
                                            </p:txEl>
                                          </p:spTgt>
                                        </p:tgtEl>
                                        <p:attrNameLst>
                                          <p:attrName>style.visibility</p:attrName>
                                        </p:attrNameLst>
                                      </p:cBhvr>
                                      <p:to>
                                        <p:strVal val="visible"/>
                                      </p:to>
                                    </p:set>
                                    <p:animEffect transition="in" filter="wipe(left)">
                                      <p:cBhvr>
                                        <p:cTn id="14" dur="1000"/>
                                        <p:tgtEl>
                                          <p:spTgt spid="93187">
                                            <p:txEl>
                                              <p:pRg st="2" end="2"/>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3187">
                                            <p:txEl>
                                              <p:pRg st="3" end="3"/>
                                            </p:txEl>
                                          </p:spTgt>
                                        </p:tgtEl>
                                        <p:attrNameLst>
                                          <p:attrName>style.visibility</p:attrName>
                                        </p:attrNameLst>
                                      </p:cBhvr>
                                      <p:to>
                                        <p:strVal val="visible"/>
                                      </p:to>
                                    </p:set>
                                    <p:animEffect transition="in" filter="wipe(left)">
                                      <p:cBhvr>
                                        <p:cTn id="17" dur="1000"/>
                                        <p:tgtEl>
                                          <p:spTgt spid="931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187">
                                            <p:txEl>
                                              <p:pRg st="4" end="4"/>
                                            </p:txEl>
                                          </p:spTgt>
                                        </p:tgtEl>
                                        <p:attrNameLst>
                                          <p:attrName>style.visibility</p:attrName>
                                        </p:attrNameLst>
                                      </p:cBhvr>
                                      <p:to>
                                        <p:strVal val="visible"/>
                                      </p:to>
                                    </p:set>
                                    <p:animEffect transition="in" filter="wipe(left)">
                                      <p:cBhvr>
                                        <p:cTn id="22" dur="1000"/>
                                        <p:tgtEl>
                                          <p:spTgt spid="93187">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3187">
                                            <p:txEl>
                                              <p:pRg st="5" end="5"/>
                                            </p:txEl>
                                          </p:spTgt>
                                        </p:tgtEl>
                                        <p:attrNameLst>
                                          <p:attrName>style.visibility</p:attrName>
                                        </p:attrNameLst>
                                      </p:cBhvr>
                                      <p:to>
                                        <p:strVal val="visible"/>
                                      </p:to>
                                    </p:set>
                                    <p:animEffect transition="in" filter="wipe(left)">
                                      <p:cBhvr>
                                        <p:cTn id="25" dur="1000"/>
                                        <p:tgtEl>
                                          <p:spTgt spid="93187">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3187">
                                            <p:txEl>
                                              <p:pRg st="6" end="6"/>
                                            </p:txEl>
                                          </p:spTgt>
                                        </p:tgtEl>
                                        <p:attrNameLst>
                                          <p:attrName>style.visibility</p:attrName>
                                        </p:attrNameLst>
                                      </p:cBhvr>
                                      <p:to>
                                        <p:strVal val="visible"/>
                                      </p:to>
                                    </p:set>
                                    <p:animEffect transition="in" filter="wipe(left)">
                                      <p:cBhvr>
                                        <p:cTn id="28" dur="1000"/>
                                        <p:tgtEl>
                                          <p:spTgt spid="93187">
                                            <p:txEl>
                                              <p:pRg st="6" end="6"/>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3187">
                                            <p:txEl>
                                              <p:pRg st="7" end="7"/>
                                            </p:txEl>
                                          </p:spTgt>
                                        </p:tgtEl>
                                        <p:attrNameLst>
                                          <p:attrName>style.visibility</p:attrName>
                                        </p:attrNameLst>
                                      </p:cBhvr>
                                      <p:to>
                                        <p:strVal val="visible"/>
                                      </p:to>
                                    </p:set>
                                    <p:animEffect transition="in" filter="wipe(left)">
                                      <p:cBhvr>
                                        <p:cTn id="31" dur="1000"/>
                                        <p:tgtEl>
                                          <p:spTgt spid="93187">
                                            <p:txEl>
                                              <p:pRg st="7" end="7"/>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3187">
                                            <p:txEl>
                                              <p:pRg st="8" end="8"/>
                                            </p:txEl>
                                          </p:spTgt>
                                        </p:tgtEl>
                                        <p:attrNameLst>
                                          <p:attrName>style.visibility</p:attrName>
                                        </p:attrNameLst>
                                      </p:cBhvr>
                                      <p:to>
                                        <p:strVal val="visible"/>
                                      </p:to>
                                    </p:set>
                                    <p:animEffect transition="in" filter="wipe(left)">
                                      <p:cBhvr>
                                        <p:cTn id="34" dur="1000"/>
                                        <p:tgtEl>
                                          <p:spTgt spid="931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vs. Help</a:t>
            </a:r>
            <a:endParaRPr lang="en-US" dirty="0"/>
          </a:p>
        </p:txBody>
      </p:sp>
      <p:sp>
        <p:nvSpPr>
          <p:cNvPr id="3" name="Content Placeholder 2"/>
          <p:cNvSpPr>
            <a:spLocks noGrp="1"/>
          </p:cNvSpPr>
          <p:nvPr>
            <p:ph idx="1"/>
          </p:nvPr>
        </p:nvSpPr>
        <p:spPr/>
        <p:txBody>
          <a:bodyPr>
            <a:normAutofit lnSpcReduction="10000"/>
          </a:bodyPr>
          <a:lstStyle/>
          <a:p>
            <a:r>
              <a:rPr lang="en-US" b="1" dirty="0" smtClean="0"/>
              <a:t>Instructions</a:t>
            </a:r>
            <a:endParaRPr lang="en-US" dirty="0" smtClean="0"/>
          </a:p>
          <a:p>
            <a:pPr lvl="1"/>
            <a:r>
              <a:rPr lang="en-US" dirty="0" smtClean="0"/>
              <a:t>Give information to the user about operating the user interface or understanding the task.</a:t>
            </a:r>
          </a:p>
          <a:p>
            <a:pPr lvl="1"/>
            <a:r>
              <a:rPr lang="en-US" dirty="0" smtClean="0"/>
              <a:t>Often terse and to the point.</a:t>
            </a:r>
          </a:p>
          <a:p>
            <a:pPr lvl="1"/>
            <a:r>
              <a:rPr lang="en-US" dirty="0" smtClean="0"/>
              <a:t>Given as part of the operation of the system</a:t>
            </a:r>
          </a:p>
          <a:p>
            <a:pPr lvl="2"/>
            <a:r>
              <a:rPr lang="en-US" dirty="0" smtClean="0"/>
              <a:t>“At any time during this call, press the # key to go back one menu”</a:t>
            </a:r>
          </a:p>
          <a:p>
            <a:r>
              <a:rPr lang="en-US" b="1" dirty="0" smtClean="0"/>
              <a:t>Help</a:t>
            </a:r>
            <a:r>
              <a:rPr lang="en-US" dirty="0" smtClean="0"/>
              <a:t> </a:t>
            </a:r>
          </a:p>
          <a:p>
            <a:pPr lvl="1"/>
            <a:r>
              <a:rPr lang="en-US" dirty="0" smtClean="0"/>
              <a:t>Offer context sensitive corrective action.  </a:t>
            </a:r>
          </a:p>
          <a:p>
            <a:pPr lvl="1"/>
            <a:r>
              <a:rPr lang="en-US" dirty="0" smtClean="0"/>
              <a:t>Often adopts a separate mode or state aimed at coaching.</a:t>
            </a:r>
          </a:p>
          <a:p>
            <a:pPr lvl="1"/>
            <a:r>
              <a:rPr lang="en-US" dirty="0" smtClean="0"/>
              <a:t>Perhaps use a different voice for Help.</a:t>
            </a:r>
          </a:p>
          <a:p>
            <a:pPr lvl="1"/>
            <a:r>
              <a:rPr lang="en-US" dirty="0" smtClean="0"/>
              <a:t>Not trying to operate the system but learn about the system.</a:t>
            </a:r>
          </a:p>
          <a:p>
            <a:pPr lvl="2"/>
            <a:r>
              <a:rPr lang="en-US" dirty="0" smtClean="0"/>
              <a:t>“This system allows you to retrieve you account information without having to speak to an agent.  You will need your Account Number and the Last Four Digits of Your Social Security Number to access your account information.”</a:t>
            </a:r>
          </a:p>
          <a:p>
            <a:endParaRPr lang="en-US"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Lists, Menus and User Input</a:t>
            </a:r>
            <a:br>
              <a:rPr lang="en-US" dirty="0" smtClean="0"/>
            </a:br>
            <a:endParaRPr lang="en-US"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Hierarchy vs Skip and Scan</a:t>
            </a:r>
          </a:p>
        </p:txBody>
      </p:sp>
      <p:sp>
        <p:nvSpPr>
          <p:cNvPr id="77828" name="Rectangle 4"/>
          <p:cNvSpPr>
            <a:spLocks noGrp="1" noChangeArrowheads="1"/>
          </p:cNvSpPr>
          <p:nvPr>
            <p:ph sz="half" idx="1"/>
          </p:nvPr>
        </p:nvSpPr>
        <p:spPr/>
        <p:txBody>
          <a:bodyPr/>
          <a:lstStyle/>
          <a:p>
            <a:pPr>
              <a:buFont typeface="Wingdings" pitchFamily="2" charset="2"/>
              <a:buNone/>
            </a:pPr>
            <a:r>
              <a:rPr lang="en-US" sz="2000" dirty="0" smtClean="0"/>
              <a:t>Hierarchy</a:t>
            </a:r>
          </a:p>
          <a:p>
            <a:pPr lvl="1"/>
            <a:r>
              <a:rPr lang="en-US" sz="2000" dirty="0" smtClean="0"/>
              <a:t>For Sales, press 1…For Support, press 2.</a:t>
            </a:r>
          </a:p>
          <a:p>
            <a:pPr lvl="1"/>
            <a:r>
              <a:rPr lang="en-US" sz="2000" dirty="0" smtClean="0"/>
              <a:t>There are four matches…For Jan Smith, press 1…For John Smith, press 2…For Ken Smith press 3.</a:t>
            </a:r>
          </a:p>
          <a:p>
            <a:pPr lvl="1"/>
            <a:r>
              <a:rPr lang="en-US" sz="2000" dirty="0" smtClean="0"/>
              <a:t>“Lakeview Terrace”, press 9…”Burn after Reading” ,press 10…”Igor”, press 11.</a:t>
            </a:r>
          </a:p>
        </p:txBody>
      </p:sp>
      <p:sp>
        <p:nvSpPr>
          <p:cNvPr id="77829" name="Rectangle 5"/>
          <p:cNvSpPr>
            <a:spLocks noGrp="1" noChangeArrowheads="1"/>
          </p:cNvSpPr>
          <p:nvPr>
            <p:ph sz="half" idx="2"/>
          </p:nvPr>
        </p:nvSpPr>
        <p:spPr/>
        <p:txBody>
          <a:bodyPr/>
          <a:lstStyle/>
          <a:p>
            <a:pPr>
              <a:buFont typeface="Wingdings" pitchFamily="2" charset="2"/>
              <a:buNone/>
            </a:pPr>
            <a:r>
              <a:rPr lang="en-US" sz="2000" dirty="0" smtClean="0"/>
              <a:t>Skip and Scan</a:t>
            </a:r>
          </a:p>
          <a:p>
            <a:pPr lvl="1"/>
            <a:r>
              <a:rPr lang="en-US" sz="2000" dirty="0" smtClean="0"/>
              <a:t>Sales.  To select this option, press 1.  For the next option, press 9.  For the previous option, press 7.</a:t>
            </a:r>
          </a:p>
          <a:p>
            <a:pPr lvl="1"/>
            <a:r>
              <a:rPr lang="en-US" sz="2000" dirty="0" smtClean="0"/>
              <a:t>Jan Smith. To select this option, press 1.  For the next option, press 9.  For the previous option, press 7.</a:t>
            </a:r>
          </a:p>
          <a:p>
            <a:pPr lvl="1"/>
            <a:r>
              <a:rPr lang="en-US" sz="2000" dirty="0" smtClean="0"/>
              <a:t>“Lakeview Terrace” To select this option, press 1.  For the next option, press 9.  For the previous option, press 7.</a:t>
            </a:r>
          </a:p>
        </p:txBody>
      </p:sp>
      <p:sp>
        <p:nvSpPr>
          <p:cNvPr id="77830" name="Rectangle 6"/>
          <p:cNvSpPr>
            <a:spLocks noChangeArrowheads="1"/>
          </p:cNvSpPr>
          <p:nvPr/>
        </p:nvSpPr>
        <p:spPr bwMode="auto">
          <a:xfrm>
            <a:off x="898525" y="1112838"/>
            <a:ext cx="300038" cy="396875"/>
          </a:xfrm>
          <a:prstGeom prst="rect">
            <a:avLst/>
          </a:prstGeom>
          <a:noFill/>
          <a:ln w="9525">
            <a:noFill/>
            <a:miter lim="800000"/>
            <a:headEnd/>
            <a:tailEnd/>
          </a:ln>
          <a:effectLst/>
        </p:spPr>
        <p:txBody>
          <a:bodyPr wrap="none">
            <a:spAutoFit/>
          </a:bodyPr>
          <a:lstStyle/>
          <a:p>
            <a:pPr>
              <a:spcBef>
                <a:spcPct val="20000"/>
              </a:spcBef>
              <a:buClr>
                <a:srgbClr val="0E309B"/>
              </a:buClr>
              <a:buFont typeface="Wingdings" pitchFamily="2" charset="2"/>
              <a:buChar char="§"/>
            </a:pPr>
            <a:endParaRPr lang="en-US" sz="2000" b="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28">
                                            <p:txEl>
                                              <p:pRg st="0" end="0"/>
                                            </p:txEl>
                                          </p:spTgt>
                                        </p:tgtEl>
                                        <p:attrNameLst>
                                          <p:attrName>style.visibility</p:attrName>
                                        </p:attrNameLst>
                                      </p:cBhvr>
                                      <p:to>
                                        <p:strVal val="visible"/>
                                      </p:to>
                                    </p:set>
                                    <p:animEffect transition="in" filter="fade">
                                      <p:cBhvr>
                                        <p:cTn id="7" dur="2000"/>
                                        <p:tgtEl>
                                          <p:spTgt spid="778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828">
                                            <p:txEl>
                                              <p:pRg st="1" end="1"/>
                                            </p:txEl>
                                          </p:spTgt>
                                        </p:tgtEl>
                                        <p:attrNameLst>
                                          <p:attrName>style.visibility</p:attrName>
                                        </p:attrNameLst>
                                      </p:cBhvr>
                                      <p:to>
                                        <p:strVal val="visible"/>
                                      </p:to>
                                    </p:set>
                                    <p:animEffect transition="in" filter="fade">
                                      <p:cBhvr>
                                        <p:cTn id="10" dur="2000"/>
                                        <p:tgtEl>
                                          <p:spTgt spid="7782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828">
                                            <p:txEl>
                                              <p:pRg st="2" end="2"/>
                                            </p:txEl>
                                          </p:spTgt>
                                        </p:tgtEl>
                                        <p:attrNameLst>
                                          <p:attrName>style.visibility</p:attrName>
                                        </p:attrNameLst>
                                      </p:cBhvr>
                                      <p:to>
                                        <p:strVal val="visible"/>
                                      </p:to>
                                    </p:set>
                                    <p:animEffect transition="in" filter="fade">
                                      <p:cBhvr>
                                        <p:cTn id="13" dur="2000"/>
                                        <p:tgtEl>
                                          <p:spTgt spid="7782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7828">
                                            <p:txEl>
                                              <p:pRg st="3" end="3"/>
                                            </p:txEl>
                                          </p:spTgt>
                                        </p:tgtEl>
                                        <p:attrNameLst>
                                          <p:attrName>style.visibility</p:attrName>
                                        </p:attrNameLst>
                                      </p:cBhvr>
                                      <p:to>
                                        <p:strVal val="visible"/>
                                      </p:to>
                                    </p:set>
                                    <p:animEffect transition="in" filter="fade">
                                      <p:cBhvr>
                                        <p:cTn id="16" dur="2000"/>
                                        <p:tgtEl>
                                          <p:spTgt spid="7782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7829">
                                            <p:txEl>
                                              <p:pRg st="0" end="0"/>
                                            </p:txEl>
                                          </p:spTgt>
                                        </p:tgtEl>
                                        <p:attrNameLst>
                                          <p:attrName>style.visibility</p:attrName>
                                        </p:attrNameLst>
                                      </p:cBhvr>
                                      <p:to>
                                        <p:strVal val="visible"/>
                                      </p:to>
                                    </p:set>
                                    <p:animEffect transition="in" filter="fade">
                                      <p:cBhvr>
                                        <p:cTn id="21" dur="2000"/>
                                        <p:tgtEl>
                                          <p:spTgt spid="7782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7829">
                                            <p:txEl>
                                              <p:pRg st="1" end="1"/>
                                            </p:txEl>
                                          </p:spTgt>
                                        </p:tgtEl>
                                        <p:attrNameLst>
                                          <p:attrName>style.visibility</p:attrName>
                                        </p:attrNameLst>
                                      </p:cBhvr>
                                      <p:to>
                                        <p:strVal val="visible"/>
                                      </p:to>
                                    </p:set>
                                    <p:animEffect transition="in" filter="fade">
                                      <p:cBhvr>
                                        <p:cTn id="24" dur="2000"/>
                                        <p:tgtEl>
                                          <p:spTgt spid="77829">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7829">
                                            <p:txEl>
                                              <p:pRg st="2" end="2"/>
                                            </p:txEl>
                                          </p:spTgt>
                                        </p:tgtEl>
                                        <p:attrNameLst>
                                          <p:attrName>style.visibility</p:attrName>
                                        </p:attrNameLst>
                                      </p:cBhvr>
                                      <p:to>
                                        <p:strVal val="visible"/>
                                      </p:to>
                                    </p:set>
                                    <p:animEffect transition="in" filter="fade">
                                      <p:cBhvr>
                                        <p:cTn id="27" dur="2000"/>
                                        <p:tgtEl>
                                          <p:spTgt spid="77829">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7829">
                                            <p:txEl>
                                              <p:pRg st="3" end="3"/>
                                            </p:txEl>
                                          </p:spTgt>
                                        </p:tgtEl>
                                        <p:attrNameLst>
                                          <p:attrName>style.visibility</p:attrName>
                                        </p:attrNameLst>
                                      </p:cBhvr>
                                      <p:to>
                                        <p:strVal val="visible"/>
                                      </p:to>
                                    </p:set>
                                    <p:animEffect transition="in" filter="fade">
                                      <p:cBhvr>
                                        <p:cTn id="30" dur="2000"/>
                                        <p:tgtEl>
                                          <p:spTgt spid="778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uiExpand="1" build="p"/>
      <p:bldP spid="7782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Number of Choices Per Menu</a:t>
            </a:r>
          </a:p>
        </p:txBody>
      </p:sp>
      <p:sp>
        <p:nvSpPr>
          <p:cNvPr id="79875" name="Rectangle 3"/>
          <p:cNvSpPr>
            <a:spLocks noGrp="1" noChangeArrowheads="1"/>
          </p:cNvSpPr>
          <p:nvPr>
            <p:ph idx="1"/>
          </p:nvPr>
        </p:nvSpPr>
        <p:spPr/>
        <p:txBody>
          <a:bodyPr>
            <a:normAutofit lnSpcReduction="10000"/>
          </a:bodyPr>
          <a:lstStyle/>
          <a:p>
            <a:r>
              <a:rPr lang="en-US" dirty="0" smtClean="0"/>
              <a:t>The primacy and </a:t>
            </a:r>
            <a:r>
              <a:rPr lang="en-US" dirty="0" err="1" smtClean="0"/>
              <a:t>recency</a:t>
            </a:r>
            <a:r>
              <a:rPr lang="en-US" dirty="0" smtClean="0"/>
              <a:t> effects</a:t>
            </a:r>
          </a:p>
          <a:p>
            <a:pPr lvl="1"/>
            <a:r>
              <a:rPr lang="en-US" dirty="0" smtClean="0"/>
              <a:t>Designers should also consider the primacy and </a:t>
            </a:r>
            <a:r>
              <a:rPr lang="en-US" dirty="0" err="1" smtClean="0"/>
              <a:t>recency</a:t>
            </a:r>
            <a:r>
              <a:rPr lang="en-US" dirty="0" smtClean="0"/>
              <a:t> effect that enables users to remember the first and last options most frequently. The </a:t>
            </a:r>
            <a:r>
              <a:rPr lang="en-US" dirty="0" err="1" smtClean="0"/>
              <a:t>recency</a:t>
            </a:r>
            <a:r>
              <a:rPr lang="en-US" dirty="0" smtClean="0"/>
              <a:t> effect makes the last few items presented in a list the easiest to recall. However, a short disturbance or interference can make it difficult to remember the last few items </a:t>
            </a:r>
            <a:r>
              <a:rPr lang="en-US" sz="2000" i="1" dirty="0" smtClean="0"/>
              <a:t>(</a:t>
            </a:r>
            <a:r>
              <a:rPr lang="en-US" sz="2000" i="1" dirty="0" err="1" smtClean="0"/>
              <a:t>Baddeley</a:t>
            </a:r>
            <a:r>
              <a:rPr lang="en-US" sz="2000" i="1" dirty="0" smtClean="0"/>
              <a:t>, 1999).</a:t>
            </a:r>
            <a:endParaRPr lang="en-US" i="1" dirty="0" smtClean="0"/>
          </a:p>
          <a:p>
            <a:r>
              <a:rPr lang="en-US" dirty="0" smtClean="0"/>
              <a:t>Most people can only remember 5 choice</a:t>
            </a:r>
          </a:p>
          <a:p>
            <a:pPr lvl="1"/>
            <a:r>
              <a:rPr lang="en-US" dirty="0" smtClean="0"/>
              <a:t>Some can remember more, some less</a:t>
            </a:r>
          </a:p>
          <a:p>
            <a:pPr lvl="1"/>
            <a:r>
              <a:rPr lang="en-US" dirty="0" smtClean="0"/>
              <a:t>More complex instructions are harder to remember</a:t>
            </a:r>
          </a:p>
          <a:p>
            <a:pPr lvl="1"/>
            <a:r>
              <a:rPr lang="en-US" dirty="0" smtClean="0"/>
              <a:t>Older users have more difficulty remembering</a:t>
            </a:r>
          </a:p>
          <a:p>
            <a:pPr lvl="1"/>
            <a:r>
              <a:rPr lang="en-US" dirty="0" smtClean="0"/>
              <a:t>5 items </a:t>
            </a:r>
            <a:r>
              <a:rPr lang="en-US" u="sng" dirty="0" smtClean="0"/>
              <a:t>+</a:t>
            </a:r>
            <a:r>
              <a:rPr lang="en-US" dirty="0" smtClean="0"/>
              <a:t>2, depending on user base and complexity, is a good rule of thumb</a:t>
            </a:r>
          </a:p>
          <a:p>
            <a:r>
              <a:rPr lang="en-US" dirty="0" smtClean="0"/>
              <a:t>Dynamic Menus only present the options that available to the user based on their permissions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fade">
                                      <p:cBhvr>
                                        <p:cTn id="7" dur="2000"/>
                                        <p:tgtEl>
                                          <p:spTgt spid="798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875">
                                            <p:txEl>
                                              <p:pRg st="1" end="1"/>
                                            </p:txEl>
                                          </p:spTgt>
                                        </p:tgtEl>
                                        <p:attrNameLst>
                                          <p:attrName>style.visibility</p:attrName>
                                        </p:attrNameLst>
                                      </p:cBhvr>
                                      <p:to>
                                        <p:strVal val="visible"/>
                                      </p:to>
                                    </p:set>
                                    <p:animEffect transition="in" filter="fade">
                                      <p:cBhvr>
                                        <p:cTn id="10" dur="2000"/>
                                        <p:tgtEl>
                                          <p:spTgt spid="7987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9875">
                                            <p:txEl>
                                              <p:pRg st="2" end="2"/>
                                            </p:txEl>
                                          </p:spTgt>
                                        </p:tgtEl>
                                        <p:attrNameLst>
                                          <p:attrName>style.visibility</p:attrName>
                                        </p:attrNameLst>
                                      </p:cBhvr>
                                      <p:to>
                                        <p:strVal val="visible"/>
                                      </p:to>
                                    </p:set>
                                    <p:animEffect transition="in" filter="wipe(left)">
                                      <p:cBhvr>
                                        <p:cTn id="15" dur="1000"/>
                                        <p:tgtEl>
                                          <p:spTgt spid="79875">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9875">
                                            <p:txEl>
                                              <p:pRg st="3" end="3"/>
                                            </p:txEl>
                                          </p:spTgt>
                                        </p:tgtEl>
                                        <p:attrNameLst>
                                          <p:attrName>style.visibility</p:attrName>
                                        </p:attrNameLst>
                                      </p:cBhvr>
                                      <p:to>
                                        <p:strVal val="visible"/>
                                      </p:to>
                                    </p:set>
                                    <p:animEffect transition="in" filter="wipe(left)">
                                      <p:cBhvr>
                                        <p:cTn id="18" dur="1000"/>
                                        <p:tgtEl>
                                          <p:spTgt spid="7987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9875">
                                            <p:txEl>
                                              <p:pRg st="4" end="4"/>
                                            </p:txEl>
                                          </p:spTgt>
                                        </p:tgtEl>
                                        <p:attrNameLst>
                                          <p:attrName>style.visibility</p:attrName>
                                        </p:attrNameLst>
                                      </p:cBhvr>
                                      <p:to>
                                        <p:strVal val="visible"/>
                                      </p:to>
                                    </p:set>
                                    <p:animEffect transition="in" filter="wipe(left)">
                                      <p:cBhvr>
                                        <p:cTn id="21" dur="1000"/>
                                        <p:tgtEl>
                                          <p:spTgt spid="79875">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9875">
                                            <p:txEl>
                                              <p:pRg st="5" end="5"/>
                                            </p:txEl>
                                          </p:spTgt>
                                        </p:tgtEl>
                                        <p:attrNameLst>
                                          <p:attrName>style.visibility</p:attrName>
                                        </p:attrNameLst>
                                      </p:cBhvr>
                                      <p:to>
                                        <p:strVal val="visible"/>
                                      </p:to>
                                    </p:set>
                                    <p:animEffect transition="in" filter="wipe(left)">
                                      <p:cBhvr>
                                        <p:cTn id="24" dur="1000"/>
                                        <p:tgtEl>
                                          <p:spTgt spid="79875">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9875">
                                            <p:txEl>
                                              <p:pRg st="6" end="6"/>
                                            </p:txEl>
                                          </p:spTgt>
                                        </p:tgtEl>
                                        <p:attrNameLst>
                                          <p:attrName>style.visibility</p:attrName>
                                        </p:attrNameLst>
                                      </p:cBhvr>
                                      <p:to>
                                        <p:strVal val="visible"/>
                                      </p:to>
                                    </p:set>
                                    <p:animEffect transition="in" filter="wipe(left)">
                                      <p:cBhvr>
                                        <p:cTn id="27" dur="1000"/>
                                        <p:tgtEl>
                                          <p:spTgt spid="7987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9875">
                                            <p:txEl>
                                              <p:pRg st="7" end="7"/>
                                            </p:txEl>
                                          </p:spTgt>
                                        </p:tgtEl>
                                        <p:attrNameLst>
                                          <p:attrName>style.visibility</p:attrName>
                                        </p:attrNameLst>
                                      </p:cBhvr>
                                      <p:to>
                                        <p:strVal val="visible"/>
                                      </p:to>
                                    </p:set>
                                    <p:animEffect transition="in" filter="wipe(left)">
                                      <p:cBhvr>
                                        <p:cTn id="32" dur="1000"/>
                                        <p:tgtEl>
                                          <p:spTgt spid="798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t>Delimiters:  To # or not to #</a:t>
            </a:r>
          </a:p>
        </p:txBody>
      </p:sp>
      <p:sp>
        <p:nvSpPr>
          <p:cNvPr id="83971" name="Rectangle 3"/>
          <p:cNvSpPr>
            <a:spLocks noGrp="1" noChangeArrowheads="1"/>
          </p:cNvSpPr>
          <p:nvPr>
            <p:ph idx="1"/>
          </p:nvPr>
        </p:nvSpPr>
        <p:spPr/>
        <p:txBody>
          <a:bodyPr/>
          <a:lstStyle/>
          <a:p>
            <a:r>
              <a:rPr lang="en-US" dirty="0" smtClean="0"/>
              <a:t>What is that thing (#) called</a:t>
            </a:r>
          </a:p>
          <a:p>
            <a:pPr lvl="1"/>
            <a:r>
              <a:rPr lang="en-US" dirty="0" smtClean="0"/>
              <a:t>Pound, Number Sign, Hash, </a:t>
            </a:r>
            <a:r>
              <a:rPr lang="en-US" dirty="0" err="1" smtClean="0"/>
              <a:t>Octothorpe</a:t>
            </a:r>
            <a:r>
              <a:rPr lang="en-US" dirty="0" smtClean="0"/>
              <a:t>, Square?</a:t>
            </a:r>
          </a:p>
          <a:p>
            <a:r>
              <a:rPr lang="en-US" dirty="0" smtClean="0"/>
              <a:t>Telling them where it is</a:t>
            </a:r>
          </a:p>
          <a:p>
            <a:pPr lvl="1"/>
            <a:r>
              <a:rPr lang="en-US" dirty="0" smtClean="0"/>
              <a:t>The # Key is located at the lower right corner of your keypad.</a:t>
            </a:r>
          </a:p>
          <a:p>
            <a:r>
              <a:rPr lang="en-US" dirty="0" smtClean="0"/>
              <a:t>Enter your 4 Digit PIN followed by the # sign?</a:t>
            </a:r>
          </a:p>
          <a:p>
            <a:pPr lvl="1"/>
            <a:r>
              <a:rPr lang="en-US" dirty="0" smtClean="0"/>
              <a:t>Why required the # if you know length of the expected input?</a:t>
            </a:r>
          </a:p>
          <a:p>
            <a:r>
              <a:rPr lang="en-US" dirty="0" smtClean="0"/>
              <a:t>Enter your 4 Digit PIN</a:t>
            </a:r>
          </a:p>
          <a:p>
            <a:pPr lvl="1"/>
            <a:r>
              <a:rPr lang="en-US" dirty="0" smtClean="0"/>
              <a:t>What to do if they enter # anyway?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wipe(left)">
                                      <p:cBhvr>
                                        <p:cTn id="7" dur="1000"/>
                                        <p:tgtEl>
                                          <p:spTgt spid="83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wipe(left)">
                                      <p:cBhvr>
                                        <p:cTn id="12" dur="1000"/>
                                        <p:tgtEl>
                                          <p:spTgt spid="839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wipe(left)">
                                      <p:cBhvr>
                                        <p:cTn id="17" dur="1000"/>
                                        <p:tgtEl>
                                          <p:spTgt spid="83971">
                                            <p:txEl>
                                              <p:pRg st="2" end="2"/>
                                            </p:txEl>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83971">
                                            <p:txEl>
                                              <p:pRg st="3" end="3"/>
                                            </p:txEl>
                                          </p:spTgt>
                                        </p:tgtEl>
                                        <p:attrNameLst>
                                          <p:attrName>style.visibility</p:attrName>
                                        </p:attrNameLst>
                                      </p:cBhvr>
                                      <p:to>
                                        <p:strVal val="visible"/>
                                      </p:to>
                                    </p:set>
                                    <p:animEffect transition="in" filter="wipe(left)">
                                      <p:cBhvr>
                                        <p:cTn id="21" dur="1000"/>
                                        <p:tgtEl>
                                          <p:spTgt spid="8397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3971">
                                            <p:txEl>
                                              <p:pRg st="4" end="4"/>
                                            </p:txEl>
                                          </p:spTgt>
                                        </p:tgtEl>
                                        <p:attrNameLst>
                                          <p:attrName>style.visibility</p:attrName>
                                        </p:attrNameLst>
                                      </p:cBhvr>
                                      <p:to>
                                        <p:strVal val="visible"/>
                                      </p:to>
                                    </p:set>
                                    <p:animEffect transition="in" filter="wipe(left)">
                                      <p:cBhvr>
                                        <p:cTn id="26" dur="1000"/>
                                        <p:tgtEl>
                                          <p:spTgt spid="83971">
                                            <p:txEl>
                                              <p:pRg st="4" end="4"/>
                                            </p:tx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3971">
                                            <p:txEl>
                                              <p:pRg st="5" end="5"/>
                                            </p:txEl>
                                          </p:spTgt>
                                        </p:tgtEl>
                                        <p:attrNameLst>
                                          <p:attrName>style.visibility</p:attrName>
                                        </p:attrNameLst>
                                      </p:cBhvr>
                                      <p:to>
                                        <p:strVal val="visible"/>
                                      </p:to>
                                    </p:set>
                                    <p:animEffect transition="in" filter="wipe(left)">
                                      <p:cBhvr>
                                        <p:cTn id="30" dur="1000"/>
                                        <p:tgtEl>
                                          <p:spTgt spid="8397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3971">
                                            <p:txEl>
                                              <p:pRg st="6" end="6"/>
                                            </p:txEl>
                                          </p:spTgt>
                                        </p:tgtEl>
                                        <p:attrNameLst>
                                          <p:attrName>style.visibility</p:attrName>
                                        </p:attrNameLst>
                                      </p:cBhvr>
                                      <p:to>
                                        <p:strVal val="visible"/>
                                      </p:to>
                                    </p:set>
                                    <p:animEffect transition="in" filter="wipe(left)">
                                      <p:cBhvr>
                                        <p:cTn id="35" dur="1000"/>
                                        <p:tgtEl>
                                          <p:spTgt spid="83971">
                                            <p:txEl>
                                              <p:pRg st="6" end="6"/>
                                            </p:tx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83971">
                                            <p:txEl>
                                              <p:pRg st="7" end="7"/>
                                            </p:txEl>
                                          </p:spTgt>
                                        </p:tgtEl>
                                        <p:attrNameLst>
                                          <p:attrName>style.visibility</p:attrName>
                                        </p:attrNameLst>
                                      </p:cBhvr>
                                      <p:to>
                                        <p:strVal val="visible"/>
                                      </p:to>
                                    </p:set>
                                    <p:animEffect transition="in" filter="wipe(left)">
                                      <p:cBhvr>
                                        <p:cTn id="39" dur="1000"/>
                                        <p:tgtEl>
                                          <p:spTgt spid="839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Press vs Enter</a:t>
            </a:r>
          </a:p>
        </p:txBody>
      </p:sp>
      <p:sp>
        <p:nvSpPr>
          <p:cNvPr id="81923" name="Rectangle 3"/>
          <p:cNvSpPr>
            <a:spLocks noGrp="1" noChangeArrowheads="1"/>
          </p:cNvSpPr>
          <p:nvPr>
            <p:ph idx="1"/>
          </p:nvPr>
        </p:nvSpPr>
        <p:spPr/>
        <p:txBody>
          <a:bodyPr/>
          <a:lstStyle/>
          <a:p>
            <a:r>
              <a:rPr lang="en-US" smtClean="0"/>
              <a:t>Use Press when a single digit entry is required</a:t>
            </a:r>
          </a:p>
          <a:p>
            <a:pPr lvl="1"/>
            <a:r>
              <a:rPr lang="en-US" smtClean="0"/>
              <a:t>Implies that no Delimiter (#) is Needed</a:t>
            </a:r>
          </a:p>
          <a:p>
            <a:pPr lvl="1"/>
            <a:r>
              <a:rPr lang="en-US" smtClean="0"/>
              <a:t>“For Sales, Press 1...”</a:t>
            </a:r>
          </a:p>
          <a:p>
            <a:r>
              <a:rPr lang="en-US" smtClean="0"/>
              <a:t>Use Enter when a multi-digit entry is required</a:t>
            </a:r>
          </a:p>
          <a:p>
            <a:pPr lvl="1"/>
            <a:r>
              <a:rPr lang="en-US" smtClean="0"/>
              <a:t>Doesn’t matter if it is a fixed-length entry or a variable-length entry</a:t>
            </a:r>
          </a:p>
          <a:p>
            <a:pPr lvl="1"/>
            <a:r>
              <a:rPr lang="en-US" smtClean="0"/>
              <a:t>“Enter your 4-digit PIN Now”</a:t>
            </a:r>
          </a:p>
          <a:p>
            <a:pPr lvl="1"/>
            <a:r>
              <a:rPr lang="en-US" smtClean="0"/>
              <a:t>“Enter you PIN, followed by the # key”</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2800" dirty="0" smtClean="0"/>
              <a:t>Consistent use of keys</a:t>
            </a:r>
          </a:p>
        </p:txBody>
      </p:sp>
      <p:sp>
        <p:nvSpPr>
          <p:cNvPr id="43011" name="Rectangle 3"/>
          <p:cNvSpPr>
            <a:spLocks noGrp="1" noChangeArrowheads="1"/>
          </p:cNvSpPr>
          <p:nvPr>
            <p:ph idx="1"/>
          </p:nvPr>
        </p:nvSpPr>
        <p:spPr/>
        <p:txBody>
          <a:bodyPr/>
          <a:lstStyle/>
          <a:p>
            <a:r>
              <a:rPr lang="en-US" dirty="0" smtClean="0"/>
              <a:t>[0] should always be for exiting out to human being if one is available.</a:t>
            </a:r>
          </a:p>
          <a:p>
            <a:pPr lvl="1"/>
            <a:r>
              <a:rPr lang="en-US" dirty="0" smtClean="0"/>
              <a:t>Don’t hide the existence of human being</a:t>
            </a:r>
          </a:p>
          <a:p>
            <a:r>
              <a:rPr lang="en-US" dirty="0" smtClean="0"/>
              <a:t>Other Key can be used consistently throughout an application</a:t>
            </a:r>
          </a:p>
          <a:p>
            <a:pPr lvl="1"/>
            <a:r>
              <a:rPr lang="en-US" dirty="0" smtClean="0"/>
              <a:t>There is no standard for this but it is a design choice</a:t>
            </a:r>
          </a:p>
          <a:p>
            <a:pPr lvl="2"/>
            <a:r>
              <a:rPr lang="en-US" dirty="0" smtClean="0"/>
              <a:t>[9] = Always return to the Main Menu</a:t>
            </a:r>
          </a:p>
          <a:p>
            <a:pPr lvl="2"/>
            <a:r>
              <a:rPr lang="en-US" dirty="0" smtClean="0"/>
              <a:t>[7] = Jump back One Menu</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2700" smtClean="0"/>
              <a:t>Other User Inputs</a:t>
            </a:r>
          </a:p>
        </p:txBody>
      </p:sp>
      <p:sp>
        <p:nvSpPr>
          <p:cNvPr id="43011" name="Rectangle 3"/>
          <p:cNvSpPr>
            <a:spLocks noGrp="1" noChangeArrowheads="1"/>
          </p:cNvSpPr>
          <p:nvPr>
            <p:ph idx="1"/>
          </p:nvPr>
        </p:nvSpPr>
        <p:spPr>
          <a:xfrm>
            <a:off x="239713" y="1047750"/>
            <a:ext cx="5045965" cy="5074270"/>
          </a:xfrm>
        </p:spPr>
        <p:txBody>
          <a:bodyPr/>
          <a:lstStyle/>
          <a:p>
            <a:r>
              <a:rPr lang="en-US" dirty="0" smtClean="0"/>
              <a:t>Directional Metaphors</a:t>
            </a:r>
          </a:p>
          <a:p>
            <a:r>
              <a:rPr lang="en-US" dirty="0" smtClean="0"/>
              <a:t>Mnemonics</a:t>
            </a:r>
          </a:p>
          <a:p>
            <a:r>
              <a:rPr lang="en-US" dirty="0" smtClean="0"/>
              <a:t>Alphabetic Input</a:t>
            </a:r>
          </a:p>
          <a:p>
            <a:pPr lvl="1"/>
            <a:r>
              <a:rPr lang="en-US" dirty="0" smtClean="0"/>
              <a:t>Two Button – Key then Position</a:t>
            </a:r>
          </a:p>
          <a:p>
            <a:pPr lvl="1"/>
            <a:r>
              <a:rPr lang="en-US" dirty="0" smtClean="0"/>
              <a:t>Two Button – Key then Location</a:t>
            </a:r>
          </a:p>
          <a:p>
            <a:pPr lvl="1"/>
            <a:r>
              <a:rPr lang="en-US" dirty="0" smtClean="0"/>
              <a:t>Count along the key</a:t>
            </a:r>
          </a:p>
        </p:txBody>
      </p:sp>
      <p:pic>
        <p:nvPicPr>
          <p:cNvPr id="93186" name="Picture 2" descr="http://t2.gstatic.com/images?q=tbn:JbTKqetSbh9rUM:http://sar.informatik.hu-berlin.de/teaching/2008-w/2008-w%2520GdP/uebungen/14-a/telephone-keypad.png"/>
          <p:cNvPicPr>
            <a:picLocks noChangeAspect="1" noChangeArrowheads="1"/>
          </p:cNvPicPr>
          <p:nvPr/>
        </p:nvPicPr>
        <p:blipFill>
          <a:blip r:embed="rId3"/>
          <a:srcRect/>
          <a:stretch>
            <a:fillRect/>
          </a:stretch>
        </p:blipFill>
        <p:spPr bwMode="auto">
          <a:xfrm>
            <a:off x="5452947" y="1601709"/>
            <a:ext cx="2657864" cy="3626621"/>
          </a:xfrm>
          <a:prstGeom prst="rect">
            <a:avLst/>
          </a:prstGeom>
          <a:noFill/>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DTMF</a:t>
            </a:r>
            <a:br>
              <a:rPr lang="en-US" dirty="0" smtClean="0"/>
            </a:br>
            <a:r>
              <a:rPr lang="en-US" dirty="0" smtClean="0"/>
              <a:t> </a:t>
            </a:r>
            <a:r>
              <a:rPr lang="en-US" dirty="0" err="1" smtClean="0"/>
              <a:t>vs</a:t>
            </a:r>
            <a:r>
              <a:rPr lang="en-US" dirty="0" smtClean="0"/>
              <a:t> </a:t>
            </a:r>
            <a:br>
              <a:rPr lang="en-US" dirty="0" smtClean="0"/>
            </a:br>
            <a:r>
              <a:rPr lang="en-US" dirty="0" smtClean="0"/>
              <a:t>Speech Recognition</a:t>
            </a:r>
            <a:endParaRPr 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5" descr="OverlappingAreas.png"/>
          <p:cNvPicPr>
            <a:picLocks noChangeAspect="1"/>
          </p:cNvPicPr>
          <p:nvPr/>
        </p:nvPicPr>
        <p:blipFill>
          <a:blip r:embed="rId3"/>
          <a:srcRect/>
          <a:stretch>
            <a:fillRect/>
          </a:stretch>
        </p:blipFill>
        <p:spPr bwMode="auto">
          <a:xfrm>
            <a:off x="6045200" y="4470400"/>
            <a:ext cx="2874963" cy="1847850"/>
          </a:xfrm>
          <a:prstGeom prst="rect">
            <a:avLst/>
          </a:prstGeom>
          <a:noFill/>
          <a:ln w="9525">
            <a:noFill/>
            <a:miter lim="800000"/>
            <a:headEnd/>
            <a:tailEnd/>
          </a:ln>
        </p:spPr>
      </p:pic>
      <p:sp>
        <p:nvSpPr>
          <p:cNvPr id="23556" name="Rectangle 52"/>
          <p:cNvSpPr>
            <a:spLocks noChangeArrowheads="1"/>
          </p:cNvSpPr>
          <p:nvPr/>
        </p:nvSpPr>
        <p:spPr bwMode="auto">
          <a:xfrm>
            <a:off x="369888" y="1778000"/>
            <a:ext cx="5349875" cy="4090988"/>
          </a:xfrm>
          <a:prstGeom prst="rect">
            <a:avLst/>
          </a:prstGeom>
          <a:noFill/>
          <a:ln w="9525">
            <a:noFill/>
            <a:miter lim="800000"/>
            <a:headEnd/>
            <a:tailEnd/>
          </a:ln>
        </p:spPr>
        <p:txBody>
          <a:bodyPr/>
          <a:lstStyle/>
          <a:p>
            <a:pPr marL="177800" indent="-177800" eaLnBrk="1" hangingPunct="1">
              <a:spcBef>
                <a:spcPct val="40000"/>
              </a:spcBef>
              <a:buClr>
                <a:srgbClr val="0E309B"/>
              </a:buClr>
              <a:buFont typeface="Wingdings" pitchFamily="2" charset="2"/>
              <a:buChar char="§"/>
            </a:pPr>
            <a:r>
              <a:rPr lang="en-US" sz="1800">
                <a:latin typeface="Calibri" pitchFamily="34" charset="0"/>
              </a:rPr>
              <a:t>Privately-held corporation</a:t>
            </a:r>
          </a:p>
          <a:p>
            <a:pPr marL="520700" lvl="1" indent="-177800" eaLnBrk="1" hangingPunct="1">
              <a:spcBef>
                <a:spcPct val="25000"/>
              </a:spcBef>
              <a:buFontTx/>
              <a:buChar char="–"/>
            </a:pPr>
            <a:r>
              <a:rPr lang="en-US" sz="1600">
                <a:latin typeface="Calibri" pitchFamily="34" charset="0"/>
              </a:rPr>
              <a:t>Headquartered in Montreal, Quebec with over 700 employees, including ~37% in R&amp;D functions</a:t>
            </a:r>
          </a:p>
          <a:p>
            <a:pPr marL="520700" lvl="1" indent="-177800" eaLnBrk="1" hangingPunct="1">
              <a:spcBef>
                <a:spcPct val="25000"/>
              </a:spcBef>
              <a:buFontTx/>
              <a:buChar char="–"/>
            </a:pPr>
            <a:r>
              <a:rPr lang="en-US" sz="1600">
                <a:latin typeface="Calibri" pitchFamily="34" charset="0"/>
              </a:rPr>
              <a:t>14 major offices and 27 additional sales locations globally</a:t>
            </a:r>
          </a:p>
          <a:p>
            <a:pPr marL="520700" lvl="1" indent="-177800" eaLnBrk="1" hangingPunct="1">
              <a:lnSpc>
                <a:spcPct val="30000"/>
              </a:lnSpc>
              <a:spcBef>
                <a:spcPct val="20000"/>
              </a:spcBef>
              <a:buFontTx/>
              <a:buChar char="–"/>
            </a:pPr>
            <a:endParaRPr lang="en-US" sz="1600">
              <a:latin typeface="Calibri" pitchFamily="34" charset="0"/>
            </a:endParaRPr>
          </a:p>
          <a:p>
            <a:pPr marL="177800" indent="-177800" eaLnBrk="1" hangingPunct="1">
              <a:spcBef>
                <a:spcPct val="40000"/>
              </a:spcBef>
              <a:buClr>
                <a:srgbClr val="0E309B"/>
              </a:buClr>
              <a:buFont typeface="Wingdings" pitchFamily="2" charset="2"/>
              <a:buChar char="§"/>
            </a:pPr>
            <a:r>
              <a:rPr lang="en-US" sz="1800">
                <a:latin typeface="Calibri" pitchFamily="34" charset="0"/>
              </a:rPr>
              <a:t>Industry leader in communications enabling technology solutions</a:t>
            </a:r>
          </a:p>
          <a:p>
            <a:pPr marL="520700" lvl="1" indent="-177800" eaLnBrk="1" hangingPunct="1">
              <a:spcBef>
                <a:spcPct val="25000"/>
              </a:spcBef>
              <a:buClr>
                <a:srgbClr val="0E309B"/>
              </a:buClr>
              <a:buFont typeface="Wingdings" pitchFamily="2" charset="2"/>
              <a:buChar char="§"/>
            </a:pPr>
            <a:r>
              <a:rPr lang="en-US" sz="1600">
                <a:latin typeface="Calibri" pitchFamily="34" charset="0"/>
              </a:rPr>
              <a:t>Dialogic </a:t>
            </a:r>
            <a:r>
              <a:rPr lang="en-US" sz="1600" u="sng">
                <a:latin typeface="Calibri" pitchFamily="34" charset="0"/>
              </a:rPr>
              <a:t>is</a:t>
            </a:r>
            <a:r>
              <a:rPr lang="en-US" sz="1600">
                <a:latin typeface="Calibri" pitchFamily="34" charset="0"/>
              </a:rPr>
              <a:t> the most recognized name in the converged communications enabling industry and remains </a:t>
            </a:r>
            <a:r>
              <a:rPr lang="en-US" sz="1600" u="sng">
                <a:latin typeface="Calibri" pitchFamily="34" charset="0"/>
              </a:rPr>
              <a:t>the market segment leader</a:t>
            </a:r>
          </a:p>
          <a:p>
            <a:pPr marL="520700" lvl="1" indent="-177800" eaLnBrk="1" hangingPunct="1">
              <a:spcBef>
                <a:spcPct val="25000"/>
              </a:spcBef>
              <a:buFontTx/>
              <a:buChar char="–"/>
            </a:pPr>
            <a:r>
              <a:rPr lang="en-US" sz="1600">
                <a:latin typeface="Calibri" pitchFamily="34" charset="0"/>
              </a:rPr>
              <a:t>Deployed in over 80% of Fortune 2,000 companies and in the vast majority of service provider networks in over 80 countries</a:t>
            </a:r>
          </a:p>
        </p:txBody>
      </p:sp>
      <p:sp>
        <p:nvSpPr>
          <p:cNvPr id="23557" name="Text Box 53"/>
          <p:cNvSpPr txBox="1">
            <a:spLocks noChangeArrowheads="1"/>
          </p:cNvSpPr>
          <p:nvPr/>
        </p:nvSpPr>
        <p:spPr bwMode="auto">
          <a:xfrm>
            <a:off x="6019800" y="2103438"/>
            <a:ext cx="2895600" cy="1749425"/>
          </a:xfrm>
          <a:prstGeom prst="rect">
            <a:avLst/>
          </a:prstGeom>
          <a:noFill/>
          <a:ln w="9525">
            <a:noFill/>
            <a:miter lim="800000"/>
            <a:headEnd/>
            <a:tailEnd/>
          </a:ln>
        </p:spPr>
        <p:txBody>
          <a:bodyPr>
            <a:spAutoFit/>
          </a:bodyPr>
          <a:lstStyle/>
          <a:p>
            <a:pPr marL="177800" indent="-177800">
              <a:lnSpc>
                <a:spcPct val="110000"/>
              </a:lnSpc>
              <a:spcBef>
                <a:spcPct val="40000"/>
              </a:spcBef>
              <a:spcAft>
                <a:spcPts val="600"/>
              </a:spcAft>
              <a:buClr>
                <a:srgbClr val="ABB400"/>
              </a:buClr>
              <a:buSzPct val="80000"/>
              <a:buFont typeface="Wingdings" pitchFamily="2" charset="2"/>
              <a:buChar char="§"/>
              <a:tabLst>
                <a:tab pos="2633663" algn="r"/>
              </a:tabLst>
            </a:pPr>
            <a:r>
              <a:rPr lang="en-US" sz="1200" b="1">
                <a:latin typeface="Calibri" pitchFamily="34" charset="0"/>
              </a:rPr>
              <a:t>Founded in 1984 </a:t>
            </a:r>
          </a:p>
          <a:p>
            <a:pPr marL="177800" indent="-177800">
              <a:lnSpc>
                <a:spcPct val="110000"/>
              </a:lnSpc>
              <a:spcBef>
                <a:spcPct val="40000"/>
              </a:spcBef>
              <a:spcAft>
                <a:spcPts val="600"/>
              </a:spcAft>
              <a:buClr>
                <a:srgbClr val="ABB400"/>
              </a:buClr>
              <a:buSzPct val="80000"/>
              <a:buFont typeface="Wingdings" pitchFamily="2" charset="2"/>
              <a:buChar char="§"/>
              <a:tabLst>
                <a:tab pos="2633663" algn="r"/>
              </a:tabLst>
            </a:pPr>
            <a:r>
              <a:rPr lang="en-US" sz="1200" b="1">
                <a:latin typeface="Calibri" pitchFamily="34" charset="0"/>
              </a:rPr>
              <a:t>Numerous Industry Firsts in Mobile Video and VoIP </a:t>
            </a:r>
          </a:p>
          <a:p>
            <a:pPr marL="177800" indent="-177800">
              <a:lnSpc>
                <a:spcPct val="110000"/>
              </a:lnSpc>
              <a:spcBef>
                <a:spcPct val="40000"/>
              </a:spcBef>
              <a:spcAft>
                <a:spcPts val="600"/>
              </a:spcAft>
              <a:buClr>
                <a:srgbClr val="ABB400"/>
              </a:buClr>
              <a:buSzPct val="80000"/>
              <a:buFont typeface="Wingdings" pitchFamily="2" charset="2"/>
              <a:buChar char="§"/>
              <a:tabLst>
                <a:tab pos="2633663" algn="r"/>
              </a:tabLst>
            </a:pPr>
            <a:r>
              <a:rPr lang="en-US" sz="1200" b="1">
                <a:latin typeface="Calibri" pitchFamily="34" charset="0"/>
              </a:rPr>
              <a:t>79 Unique Registered Patents and over 60 Pending Patents</a:t>
            </a:r>
          </a:p>
          <a:p>
            <a:pPr marL="177800" indent="-177800">
              <a:lnSpc>
                <a:spcPct val="110000"/>
              </a:lnSpc>
              <a:spcBef>
                <a:spcPct val="40000"/>
              </a:spcBef>
              <a:spcAft>
                <a:spcPts val="600"/>
              </a:spcAft>
              <a:buClr>
                <a:srgbClr val="ABB400"/>
              </a:buClr>
              <a:buSzPct val="80000"/>
              <a:buFont typeface="Wingdings" pitchFamily="2" charset="2"/>
              <a:buChar char="§"/>
              <a:tabLst>
                <a:tab pos="2633663" algn="r"/>
              </a:tabLst>
            </a:pPr>
            <a:r>
              <a:rPr lang="en-US" sz="1200" b="1">
                <a:latin typeface="Calibri" pitchFamily="34" charset="0"/>
              </a:rPr>
              <a:t>Over 70 Million Ports Shipped</a:t>
            </a:r>
          </a:p>
        </p:txBody>
      </p:sp>
      <p:sp>
        <p:nvSpPr>
          <p:cNvPr id="23558" name="Rectangle 54"/>
          <p:cNvSpPr>
            <a:spLocks noChangeArrowheads="1"/>
          </p:cNvSpPr>
          <p:nvPr/>
        </p:nvSpPr>
        <p:spPr bwMode="auto">
          <a:xfrm>
            <a:off x="6032500" y="1768475"/>
            <a:ext cx="2901950" cy="379413"/>
          </a:xfrm>
          <a:prstGeom prst="rect">
            <a:avLst/>
          </a:prstGeom>
          <a:gradFill rotWithShape="1">
            <a:gsLst>
              <a:gs pos="0">
                <a:srgbClr val="0E309B"/>
              </a:gs>
              <a:gs pos="100000">
                <a:srgbClr val="0098DB"/>
              </a:gs>
            </a:gsLst>
            <a:lin ang="5400000" scaled="1"/>
          </a:gradFill>
          <a:ln w="12700">
            <a:noFill/>
            <a:miter lim="800000"/>
            <a:headEnd/>
            <a:tailEnd/>
          </a:ln>
        </p:spPr>
        <p:txBody>
          <a:bodyPr anchor="ctr"/>
          <a:lstStyle/>
          <a:p>
            <a:pPr algn="ctr">
              <a:buClr>
                <a:schemeClr val="accent2"/>
              </a:buClr>
            </a:pPr>
            <a:r>
              <a:rPr lang="en-US" sz="1400" b="1">
                <a:solidFill>
                  <a:schemeClr val="bg1"/>
                </a:solidFill>
                <a:latin typeface="Calibri" pitchFamily="34" charset="0"/>
              </a:rPr>
              <a:t>Company Highlights</a:t>
            </a:r>
          </a:p>
        </p:txBody>
      </p:sp>
      <p:sp>
        <p:nvSpPr>
          <p:cNvPr id="23559" name="Rectangle 55"/>
          <p:cNvSpPr>
            <a:spLocks noChangeArrowheads="1"/>
          </p:cNvSpPr>
          <p:nvPr/>
        </p:nvSpPr>
        <p:spPr bwMode="white">
          <a:xfrm>
            <a:off x="6027738" y="1768475"/>
            <a:ext cx="2901950" cy="2120900"/>
          </a:xfrm>
          <a:prstGeom prst="rect">
            <a:avLst/>
          </a:prstGeom>
          <a:noFill/>
          <a:ln w="9525">
            <a:solidFill>
              <a:srgbClr val="C0C0C0"/>
            </a:solidFill>
            <a:miter lim="800000"/>
            <a:headEnd/>
            <a:tailEnd/>
          </a:ln>
        </p:spPr>
        <p:txBody>
          <a:bodyPr wrap="none" anchor="ctr"/>
          <a:lstStyle/>
          <a:p>
            <a:endParaRPr lang="en-US"/>
          </a:p>
        </p:txBody>
      </p:sp>
      <p:sp>
        <p:nvSpPr>
          <p:cNvPr id="23560" name="Rectangle 57"/>
          <p:cNvSpPr>
            <a:spLocks noChangeArrowheads="1"/>
          </p:cNvSpPr>
          <p:nvPr/>
        </p:nvSpPr>
        <p:spPr bwMode="auto">
          <a:xfrm>
            <a:off x="5545138" y="2994025"/>
            <a:ext cx="1381125" cy="858838"/>
          </a:xfrm>
          <a:prstGeom prst="rect">
            <a:avLst/>
          </a:prstGeom>
          <a:noFill/>
          <a:ln w="9525">
            <a:noFill/>
            <a:miter lim="800000"/>
            <a:headEnd/>
            <a:tailEnd/>
          </a:ln>
        </p:spPr>
        <p:txBody>
          <a:bodyPr wrap="none" anchor="ctr"/>
          <a:lstStyle/>
          <a:p>
            <a:endParaRPr lang="en-US"/>
          </a:p>
        </p:txBody>
      </p:sp>
      <p:sp>
        <p:nvSpPr>
          <p:cNvPr id="23561" name="Rectangle 67" descr="Horizontal brick"/>
          <p:cNvSpPr>
            <a:spLocks noChangeArrowheads="1"/>
          </p:cNvSpPr>
          <p:nvPr/>
        </p:nvSpPr>
        <p:spPr bwMode="auto">
          <a:xfrm>
            <a:off x="7945438" y="5467350"/>
            <a:ext cx="708025" cy="482600"/>
          </a:xfrm>
          <a:prstGeom prst="rect">
            <a:avLst/>
          </a:prstGeom>
          <a:noFill/>
          <a:ln w="9525">
            <a:noFill/>
            <a:miter lim="800000"/>
            <a:headEnd/>
            <a:tailEnd/>
          </a:ln>
        </p:spPr>
        <p:txBody>
          <a:bodyPr anchor="ctr">
            <a:spAutoFit/>
          </a:bodyPr>
          <a:lstStyle/>
          <a:p>
            <a:pPr algn="ctr" eaLnBrk="1" hangingPunct="1">
              <a:lnSpc>
                <a:spcPct val="95000"/>
              </a:lnSpc>
              <a:spcBef>
                <a:spcPct val="60000"/>
              </a:spcBef>
              <a:buClr>
                <a:srgbClr val="E2720C"/>
              </a:buClr>
            </a:pPr>
            <a:r>
              <a:rPr lang="en-US" sz="900" b="1">
                <a:solidFill>
                  <a:srgbClr val="FFFFFF"/>
                </a:solidFill>
                <a:latin typeface="Trebuchet MS" pitchFamily="34" charset="0"/>
              </a:rPr>
              <a:t>Deep Domain Expertise</a:t>
            </a:r>
          </a:p>
        </p:txBody>
      </p:sp>
      <p:sp>
        <p:nvSpPr>
          <p:cNvPr id="23562" name="Rectangle 68" descr="Horizontal brick"/>
          <p:cNvSpPr>
            <a:spLocks noChangeArrowheads="1"/>
          </p:cNvSpPr>
          <p:nvPr/>
        </p:nvSpPr>
        <p:spPr bwMode="auto">
          <a:xfrm>
            <a:off x="6202363" y="5497513"/>
            <a:ext cx="977900" cy="482600"/>
          </a:xfrm>
          <a:prstGeom prst="rect">
            <a:avLst/>
          </a:prstGeom>
          <a:noFill/>
          <a:ln w="9525">
            <a:noFill/>
            <a:miter lim="800000"/>
            <a:headEnd/>
            <a:tailEnd/>
          </a:ln>
        </p:spPr>
        <p:txBody>
          <a:bodyPr anchor="ctr">
            <a:spAutoFit/>
          </a:bodyPr>
          <a:lstStyle/>
          <a:p>
            <a:pPr algn="ctr" eaLnBrk="1" hangingPunct="1">
              <a:lnSpc>
                <a:spcPct val="95000"/>
              </a:lnSpc>
              <a:spcBef>
                <a:spcPct val="60000"/>
              </a:spcBef>
              <a:buClr>
                <a:srgbClr val="E2720C"/>
              </a:buClr>
            </a:pPr>
            <a:r>
              <a:rPr lang="en-US" sz="900" b="1">
                <a:solidFill>
                  <a:schemeClr val="bg1"/>
                </a:solidFill>
                <a:latin typeface="Trebuchet MS" pitchFamily="34" charset="0"/>
              </a:rPr>
              <a:t>Industry Standard Solutions</a:t>
            </a:r>
          </a:p>
        </p:txBody>
      </p:sp>
      <p:sp>
        <p:nvSpPr>
          <p:cNvPr id="23563" name="Rectangle 67" descr="Horizontal brick"/>
          <p:cNvSpPr>
            <a:spLocks noChangeArrowheads="1"/>
          </p:cNvSpPr>
          <p:nvPr/>
        </p:nvSpPr>
        <p:spPr bwMode="auto">
          <a:xfrm>
            <a:off x="7081838" y="4662488"/>
            <a:ext cx="839787" cy="352425"/>
          </a:xfrm>
          <a:prstGeom prst="rect">
            <a:avLst/>
          </a:prstGeom>
          <a:noFill/>
          <a:ln w="9525">
            <a:noFill/>
            <a:miter lim="800000"/>
            <a:headEnd/>
            <a:tailEnd/>
          </a:ln>
        </p:spPr>
        <p:txBody>
          <a:bodyPr anchor="ctr">
            <a:spAutoFit/>
          </a:bodyPr>
          <a:lstStyle/>
          <a:p>
            <a:pPr algn="ctr" eaLnBrk="1" hangingPunct="1">
              <a:lnSpc>
                <a:spcPct val="95000"/>
              </a:lnSpc>
              <a:spcBef>
                <a:spcPct val="60000"/>
              </a:spcBef>
              <a:buClr>
                <a:srgbClr val="E2720C"/>
              </a:buClr>
            </a:pPr>
            <a:r>
              <a:rPr lang="en-US" sz="900" b="1">
                <a:solidFill>
                  <a:srgbClr val="FFFFFF"/>
                </a:solidFill>
                <a:latin typeface="Trebuchet MS" pitchFamily="34" charset="0"/>
              </a:rPr>
              <a:t>Thought Leadership</a:t>
            </a:r>
          </a:p>
        </p:txBody>
      </p:sp>
      <p:sp>
        <p:nvSpPr>
          <p:cNvPr id="23564" name="Rectangle 2"/>
          <p:cNvSpPr>
            <a:spLocks noChangeArrowheads="1"/>
          </p:cNvSpPr>
          <p:nvPr/>
        </p:nvSpPr>
        <p:spPr bwMode="auto">
          <a:xfrm>
            <a:off x="381000" y="187325"/>
            <a:ext cx="8382000" cy="762000"/>
          </a:xfrm>
          <a:prstGeom prst="rect">
            <a:avLst/>
          </a:prstGeom>
          <a:noFill/>
          <a:ln w="9525">
            <a:noFill/>
            <a:miter lim="800000"/>
            <a:headEnd/>
            <a:tailEnd/>
          </a:ln>
        </p:spPr>
        <p:txBody>
          <a:bodyPr lIns="0" tIns="0" rIns="0" bIns="0" anchor="ctr"/>
          <a:lstStyle/>
          <a:p>
            <a:pPr algn="ctr" eaLnBrk="1" hangingPunct="1"/>
            <a:r>
              <a:rPr lang="en-US" sz="2600" b="1">
                <a:solidFill>
                  <a:schemeClr val="bg1"/>
                </a:solidFill>
                <a:latin typeface="Calibri" pitchFamily="34" charset="0"/>
              </a:rPr>
              <a:t>Dialogic at a Glance</a:t>
            </a:r>
          </a:p>
        </p:txBody>
      </p:sp>
      <p:sp>
        <p:nvSpPr>
          <p:cNvPr id="2" name="AutoShape 27"/>
          <p:cNvSpPr>
            <a:spLocks noChangeArrowheads="1"/>
          </p:cNvSpPr>
          <p:nvPr/>
        </p:nvSpPr>
        <p:spPr bwMode="auto">
          <a:xfrm>
            <a:off x="358775" y="1019175"/>
            <a:ext cx="8575675" cy="687388"/>
          </a:xfrm>
          <a:prstGeom prst="roundRect">
            <a:avLst>
              <a:gd name="adj" fmla="val 16667"/>
            </a:avLst>
          </a:prstGeom>
          <a:gradFill rotWithShape="1">
            <a:gsLst>
              <a:gs pos="0">
                <a:srgbClr val="DBD600"/>
              </a:gs>
              <a:gs pos="100000">
                <a:srgbClr val="918E00"/>
              </a:gs>
            </a:gsLst>
            <a:lin ang="5400000" scaled="1"/>
          </a:gradFill>
          <a:ln w="9525">
            <a:noFill/>
            <a:round/>
            <a:headEnd/>
            <a:tailEnd/>
          </a:ln>
          <a:effectLst>
            <a:outerShdw blurRad="63500" dist="38099" dir="2700000" algn="ctr" rotWithShape="0">
              <a:schemeClr val="tx1">
                <a:alpha val="74997"/>
              </a:schemeClr>
            </a:outerShdw>
          </a:effectLst>
        </p:spPr>
        <p:txBody>
          <a:bodyPr anchor="ctr"/>
          <a:lstStyle/>
          <a:p>
            <a:pPr algn="ctr" eaLnBrk="1" hangingPunct="1">
              <a:lnSpc>
                <a:spcPct val="95000"/>
              </a:lnSpc>
              <a:spcBef>
                <a:spcPct val="60000"/>
              </a:spcBef>
              <a:buClr>
                <a:srgbClr val="E2720C"/>
              </a:buClr>
            </a:pPr>
            <a:r>
              <a:rPr lang="en-US" sz="1800" i="1">
                <a:latin typeface="Calibri" pitchFamily="34" charset="0"/>
              </a:rPr>
              <a:t>Mission: To Enable Secure Multimedia Communications Through Any Network To And From Any Endpoint In The World</a:t>
            </a:r>
          </a:p>
        </p:txBody>
      </p:sp>
      <p:sp>
        <p:nvSpPr>
          <p:cNvPr id="23566" name="Rectangle 54"/>
          <p:cNvSpPr>
            <a:spLocks noChangeArrowheads="1"/>
          </p:cNvSpPr>
          <p:nvPr/>
        </p:nvSpPr>
        <p:spPr bwMode="auto">
          <a:xfrm>
            <a:off x="6032500" y="4030663"/>
            <a:ext cx="2901950" cy="500062"/>
          </a:xfrm>
          <a:prstGeom prst="rect">
            <a:avLst/>
          </a:prstGeom>
          <a:gradFill rotWithShape="1">
            <a:gsLst>
              <a:gs pos="0">
                <a:srgbClr val="0E309B"/>
              </a:gs>
              <a:gs pos="100000">
                <a:srgbClr val="0098DB"/>
              </a:gs>
            </a:gsLst>
            <a:lin ang="5400000" scaled="1"/>
          </a:gradFill>
          <a:ln w="12700">
            <a:noFill/>
            <a:miter lim="800000"/>
            <a:headEnd/>
            <a:tailEnd/>
          </a:ln>
        </p:spPr>
        <p:txBody>
          <a:bodyPr anchor="ctr"/>
          <a:lstStyle/>
          <a:p>
            <a:pPr algn="ctr">
              <a:buClr>
                <a:schemeClr val="accent2"/>
              </a:buClr>
            </a:pPr>
            <a:r>
              <a:rPr lang="en-US" sz="1400" b="1">
                <a:solidFill>
                  <a:schemeClr val="bg1"/>
                </a:solidFill>
                <a:latin typeface="Calibri" pitchFamily="34" charset="0"/>
              </a:rPr>
              <a:t>Leading Enabling Technology Solutions</a:t>
            </a:r>
          </a:p>
        </p:txBody>
      </p:sp>
      <p:sp>
        <p:nvSpPr>
          <p:cNvPr id="23567" name="Rectangle 55"/>
          <p:cNvSpPr>
            <a:spLocks noChangeArrowheads="1"/>
          </p:cNvSpPr>
          <p:nvPr/>
        </p:nvSpPr>
        <p:spPr bwMode="white">
          <a:xfrm>
            <a:off x="6027738" y="4030663"/>
            <a:ext cx="2901950" cy="2159000"/>
          </a:xfrm>
          <a:prstGeom prst="rect">
            <a:avLst/>
          </a:prstGeom>
          <a:noFill/>
          <a:ln w="9525">
            <a:solidFill>
              <a:srgbClr val="C0C0C0"/>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DTMF or ASR:  Different or Better</a:t>
            </a:r>
          </a:p>
        </p:txBody>
      </p:sp>
      <p:sp>
        <p:nvSpPr>
          <p:cNvPr id="29700" name="Rectangle 4"/>
          <p:cNvSpPr>
            <a:spLocks noGrp="1" noChangeArrowheads="1"/>
          </p:cNvSpPr>
          <p:nvPr>
            <p:ph sz="half" idx="1"/>
          </p:nvPr>
        </p:nvSpPr>
        <p:spPr/>
        <p:txBody>
          <a:bodyPr/>
          <a:lstStyle/>
          <a:p>
            <a:pPr>
              <a:lnSpc>
                <a:spcPct val="90000"/>
              </a:lnSpc>
            </a:pPr>
            <a:r>
              <a:rPr lang="en-US" sz="2000" smtClean="0"/>
              <a:t>DTMF: STRENGTHS</a:t>
            </a:r>
          </a:p>
          <a:p>
            <a:pPr lvl="1">
              <a:lnSpc>
                <a:spcPct val="90000"/>
              </a:lnSpc>
            </a:pPr>
            <a:r>
              <a:rPr lang="en-US" sz="2000" smtClean="0"/>
              <a:t>Familiarity</a:t>
            </a:r>
          </a:p>
          <a:p>
            <a:pPr lvl="1">
              <a:lnSpc>
                <a:spcPct val="90000"/>
              </a:lnSpc>
            </a:pPr>
            <a:r>
              <a:rPr lang="en-US" sz="2000" smtClean="0"/>
              <a:t>Ubiquity</a:t>
            </a:r>
          </a:p>
          <a:p>
            <a:pPr lvl="1">
              <a:lnSpc>
                <a:spcPct val="90000"/>
              </a:lnSpc>
            </a:pPr>
            <a:r>
              <a:rPr lang="en-US" sz="2000" smtClean="0"/>
              <a:t>Speed</a:t>
            </a:r>
          </a:p>
          <a:p>
            <a:pPr lvl="1">
              <a:lnSpc>
                <a:spcPct val="90000"/>
              </a:lnSpc>
            </a:pPr>
            <a:r>
              <a:rPr lang="en-US" sz="2000" smtClean="0"/>
              <a:t>Privacy</a:t>
            </a:r>
          </a:p>
          <a:p>
            <a:pPr lvl="1">
              <a:lnSpc>
                <a:spcPct val="90000"/>
              </a:lnSpc>
            </a:pPr>
            <a:r>
              <a:rPr lang="en-US" sz="2000" smtClean="0"/>
              <a:t>Efficiency</a:t>
            </a:r>
          </a:p>
          <a:p>
            <a:pPr lvl="1">
              <a:lnSpc>
                <a:spcPct val="90000"/>
              </a:lnSpc>
            </a:pPr>
            <a:r>
              <a:rPr lang="en-US" sz="2000" smtClean="0"/>
              <a:t>Availability</a:t>
            </a:r>
          </a:p>
          <a:p>
            <a:pPr lvl="1">
              <a:lnSpc>
                <a:spcPct val="90000"/>
              </a:lnSpc>
            </a:pPr>
            <a:r>
              <a:rPr lang="en-US" sz="2000" smtClean="0"/>
              <a:t>Cost</a:t>
            </a:r>
          </a:p>
          <a:p>
            <a:pPr>
              <a:lnSpc>
                <a:spcPct val="90000"/>
              </a:lnSpc>
            </a:pPr>
            <a:r>
              <a:rPr lang="en-US" sz="2000" smtClean="0"/>
              <a:t>DTMF: WEAKNESSES</a:t>
            </a:r>
          </a:p>
          <a:p>
            <a:pPr lvl="1">
              <a:lnSpc>
                <a:spcPct val="90000"/>
              </a:lnSpc>
            </a:pPr>
            <a:r>
              <a:rPr lang="en-US" sz="2000" smtClean="0"/>
              <a:t>Auditory Only</a:t>
            </a:r>
          </a:p>
          <a:p>
            <a:pPr lvl="1">
              <a:lnSpc>
                <a:spcPct val="90000"/>
              </a:lnSpc>
            </a:pPr>
            <a:r>
              <a:rPr lang="en-US" sz="2000" smtClean="0"/>
              <a:t>Taxes Working Memory</a:t>
            </a:r>
          </a:p>
          <a:p>
            <a:pPr lvl="1">
              <a:lnSpc>
                <a:spcPct val="90000"/>
              </a:lnSpc>
            </a:pPr>
            <a:r>
              <a:rPr lang="en-US" sz="2000" smtClean="0"/>
              <a:t>Limited Input Device</a:t>
            </a:r>
          </a:p>
          <a:p>
            <a:pPr lvl="1">
              <a:lnSpc>
                <a:spcPct val="90000"/>
              </a:lnSpc>
            </a:pPr>
            <a:r>
              <a:rPr lang="en-US" sz="2000" smtClean="0"/>
              <a:t>Variability in Equipment</a:t>
            </a:r>
          </a:p>
        </p:txBody>
      </p:sp>
      <p:sp>
        <p:nvSpPr>
          <p:cNvPr id="29701" name="Rectangle 5"/>
          <p:cNvSpPr>
            <a:spLocks noGrp="1" noChangeArrowheads="1"/>
          </p:cNvSpPr>
          <p:nvPr>
            <p:ph sz="half" idx="2"/>
          </p:nvPr>
        </p:nvSpPr>
        <p:spPr/>
        <p:txBody>
          <a:bodyPr/>
          <a:lstStyle/>
          <a:p>
            <a:pPr>
              <a:lnSpc>
                <a:spcPct val="90000"/>
              </a:lnSpc>
            </a:pPr>
            <a:r>
              <a:rPr lang="en-US" sz="2000" smtClean="0"/>
              <a:t>ASR: STRENGTHS</a:t>
            </a:r>
          </a:p>
          <a:p>
            <a:pPr lvl="1">
              <a:lnSpc>
                <a:spcPct val="90000"/>
              </a:lnSpc>
            </a:pPr>
            <a:r>
              <a:rPr lang="en-US" sz="2000" smtClean="0"/>
              <a:t>Hands Free in a Mobile World</a:t>
            </a:r>
          </a:p>
          <a:p>
            <a:pPr lvl="1">
              <a:lnSpc>
                <a:spcPct val="90000"/>
              </a:lnSpc>
            </a:pPr>
            <a:r>
              <a:rPr lang="en-US" sz="2000" smtClean="0"/>
              <a:t>Flexible</a:t>
            </a:r>
          </a:p>
          <a:p>
            <a:pPr lvl="1">
              <a:lnSpc>
                <a:spcPct val="90000"/>
              </a:lnSpc>
            </a:pPr>
            <a:r>
              <a:rPr lang="en-US" sz="2000" smtClean="0"/>
              <a:t>Adaptable</a:t>
            </a:r>
          </a:p>
          <a:p>
            <a:pPr lvl="1">
              <a:lnSpc>
                <a:spcPct val="90000"/>
              </a:lnSpc>
            </a:pPr>
            <a:r>
              <a:rPr lang="en-US" sz="2000" smtClean="0"/>
              <a:t>Good for Data Intensive Input</a:t>
            </a:r>
          </a:p>
          <a:p>
            <a:pPr lvl="2">
              <a:lnSpc>
                <a:spcPct val="90000"/>
              </a:lnSpc>
            </a:pPr>
            <a:r>
              <a:rPr lang="en-US" sz="1800" smtClean="0"/>
              <a:t>Automated Attendant</a:t>
            </a:r>
          </a:p>
          <a:p>
            <a:pPr lvl="2">
              <a:lnSpc>
                <a:spcPct val="90000"/>
              </a:lnSpc>
            </a:pPr>
            <a:r>
              <a:rPr lang="en-US" sz="1800" smtClean="0"/>
              <a:t>Lists</a:t>
            </a:r>
          </a:p>
          <a:p>
            <a:pPr>
              <a:lnSpc>
                <a:spcPct val="90000"/>
              </a:lnSpc>
            </a:pPr>
            <a:r>
              <a:rPr lang="en-US" sz="2000" smtClean="0"/>
              <a:t>ASR: WEAKNESSES</a:t>
            </a:r>
          </a:p>
          <a:p>
            <a:pPr lvl="1">
              <a:lnSpc>
                <a:spcPct val="90000"/>
              </a:lnSpc>
            </a:pPr>
            <a:r>
              <a:rPr lang="en-US" sz="2000" smtClean="0"/>
              <a:t>Cost</a:t>
            </a:r>
          </a:p>
          <a:p>
            <a:pPr lvl="1">
              <a:lnSpc>
                <a:spcPct val="90000"/>
              </a:lnSpc>
            </a:pPr>
            <a:r>
              <a:rPr lang="en-US" sz="2000" smtClean="0"/>
              <a:t>Difficult to Recover From Errors</a:t>
            </a:r>
          </a:p>
          <a:p>
            <a:pPr lvl="1">
              <a:lnSpc>
                <a:spcPct val="90000"/>
              </a:lnSpc>
            </a:pPr>
            <a:r>
              <a:rPr lang="en-US" sz="2000" smtClean="0"/>
              <a:t>Error Amplification</a:t>
            </a:r>
          </a:p>
          <a:p>
            <a:pPr lvl="1">
              <a:lnSpc>
                <a:spcPct val="90000"/>
              </a:lnSpc>
            </a:pPr>
            <a:r>
              <a:rPr lang="en-US" sz="2000" smtClean="0"/>
              <a:t>Regional Issues</a:t>
            </a:r>
          </a:p>
          <a:p>
            <a:pPr lvl="1">
              <a:lnSpc>
                <a:spcPct val="90000"/>
              </a:lnSpc>
            </a:pPr>
            <a:r>
              <a:rPr lang="en-US" sz="2000" smtClean="0"/>
              <a:t>Legally Ambiguous</a:t>
            </a:r>
          </a:p>
          <a:p>
            <a:pPr lvl="1">
              <a:lnSpc>
                <a:spcPct val="90000"/>
              </a:lnSpc>
            </a:pPr>
            <a:endParaRPr lang="en-US" sz="2000" smtClean="0"/>
          </a:p>
          <a:p>
            <a:pPr>
              <a:lnSpc>
                <a:spcPct val="90000"/>
              </a:lnSpc>
            </a:pPr>
            <a:endParaRPr lang="en-US" sz="2000" smtClean="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t>ASR Menus</a:t>
            </a:r>
          </a:p>
        </p:txBody>
      </p:sp>
      <p:sp>
        <p:nvSpPr>
          <p:cNvPr id="86019" name="Rectangle 3"/>
          <p:cNvSpPr>
            <a:spLocks noGrp="1" noChangeArrowheads="1"/>
          </p:cNvSpPr>
          <p:nvPr>
            <p:ph idx="1"/>
          </p:nvPr>
        </p:nvSpPr>
        <p:spPr/>
        <p:txBody>
          <a:bodyPr/>
          <a:lstStyle/>
          <a:p>
            <a:r>
              <a:rPr lang="en-US" smtClean="0"/>
              <a:t>Don’t mimic DTMF menus</a:t>
            </a:r>
          </a:p>
          <a:p>
            <a:pPr lvl="1"/>
            <a:r>
              <a:rPr lang="en-US" smtClean="0"/>
              <a:t>“To Pay with Visa, press 1 or say one”</a:t>
            </a:r>
          </a:p>
          <a:p>
            <a:pPr lvl="1"/>
            <a:r>
              <a:rPr lang="en-US" smtClean="0"/>
              <a:t>“To Pay with Visa, press or say 1”</a:t>
            </a:r>
          </a:p>
          <a:p>
            <a:pPr lvl="1"/>
            <a:r>
              <a:rPr lang="en-US" smtClean="0"/>
              <a:t>“To Pay with Visa, say Visa”</a:t>
            </a:r>
          </a:p>
          <a:p>
            <a:r>
              <a:rPr lang="en-US" smtClean="0"/>
              <a:t>How about</a:t>
            </a:r>
          </a:p>
          <a:p>
            <a:pPr lvl="1"/>
            <a:r>
              <a:rPr lang="en-US" smtClean="0"/>
              <a:t>“What Credit Card Would You Like to Use to Pay for That”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wipe(up)">
                                      <p:cBhvr>
                                        <p:cTn id="7" dur="2000"/>
                                        <p:tgtEl>
                                          <p:spTgt spid="86019">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animEffect transition="in" filter="wipe(up)">
                                      <p:cBhvr>
                                        <p:cTn id="11" dur="2000"/>
                                        <p:tgtEl>
                                          <p:spTgt spid="86019">
                                            <p:txEl>
                                              <p:pRg st="1" end="1"/>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86019">
                                            <p:txEl>
                                              <p:pRg st="2" end="2"/>
                                            </p:txEl>
                                          </p:spTgt>
                                        </p:tgtEl>
                                        <p:attrNameLst>
                                          <p:attrName>style.visibility</p:attrName>
                                        </p:attrNameLst>
                                      </p:cBhvr>
                                      <p:to>
                                        <p:strVal val="visible"/>
                                      </p:to>
                                    </p:set>
                                    <p:animEffect transition="in" filter="wipe(up)">
                                      <p:cBhvr>
                                        <p:cTn id="15" dur="1000"/>
                                        <p:tgtEl>
                                          <p:spTgt spid="86019">
                                            <p:txEl>
                                              <p:pRg st="2" end="2"/>
                                            </p:txEl>
                                          </p:spTgt>
                                        </p:tgtEl>
                                      </p:cBhvr>
                                    </p:animEffect>
                                  </p:childTnLst>
                                </p:cTn>
                              </p:par>
                            </p:childTnLst>
                          </p:cTn>
                        </p:par>
                        <p:par>
                          <p:cTn id="16" fill="hold">
                            <p:stCondLst>
                              <p:cond delay="5000"/>
                            </p:stCondLst>
                            <p:childTnLst>
                              <p:par>
                                <p:cTn id="17" presetID="22" presetClass="entr" presetSubtype="1" fill="hold" grpId="0" nodeType="afterEffect">
                                  <p:stCondLst>
                                    <p:cond delay="0"/>
                                  </p:stCondLst>
                                  <p:childTnLst>
                                    <p:set>
                                      <p:cBhvr>
                                        <p:cTn id="18" dur="1" fill="hold">
                                          <p:stCondLst>
                                            <p:cond delay="0"/>
                                          </p:stCondLst>
                                        </p:cTn>
                                        <p:tgtEl>
                                          <p:spTgt spid="86019">
                                            <p:txEl>
                                              <p:pRg st="3" end="3"/>
                                            </p:txEl>
                                          </p:spTgt>
                                        </p:tgtEl>
                                        <p:attrNameLst>
                                          <p:attrName>style.visibility</p:attrName>
                                        </p:attrNameLst>
                                      </p:cBhvr>
                                      <p:to>
                                        <p:strVal val="visible"/>
                                      </p:to>
                                    </p:set>
                                    <p:animEffect transition="in" filter="wipe(up)">
                                      <p:cBhvr>
                                        <p:cTn id="19" dur="1000"/>
                                        <p:tgtEl>
                                          <p:spTgt spid="8601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86019">
                                            <p:txEl>
                                              <p:pRg st="4" end="4"/>
                                            </p:txEl>
                                          </p:spTgt>
                                        </p:tgtEl>
                                        <p:attrNameLst>
                                          <p:attrName>style.visibility</p:attrName>
                                        </p:attrNameLst>
                                      </p:cBhvr>
                                      <p:to>
                                        <p:strVal val="visible"/>
                                      </p:to>
                                    </p:set>
                                    <p:animEffect transition="in" filter="wipe(up)">
                                      <p:cBhvr>
                                        <p:cTn id="24" dur="1000"/>
                                        <p:tgtEl>
                                          <p:spTgt spid="86019">
                                            <p:txEl>
                                              <p:pRg st="4" end="4"/>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86019">
                                            <p:txEl>
                                              <p:pRg st="5" end="5"/>
                                            </p:txEl>
                                          </p:spTgt>
                                        </p:tgtEl>
                                        <p:attrNameLst>
                                          <p:attrName>style.visibility</p:attrName>
                                        </p:attrNameLst>
                                      </p:cBhvr>
                                      <p:to>
                                        <p:strVal val="visible"/>
                                      </p:to>
                                    </p:set>
                                    <p:animEffect transition="in" filter="wipe(up)">
                                      <p:cBhvr>
                                        <p:cTn id="27" dur="1000"/>
                                        <p:tgtEl>
                                          <p:spTgt spid="86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Error Correction in Speech Recognition</a:t>
            </a:r>
            <a:endParaRPr lang="en-US"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Infinite Loop of Misunderstanding – Part One</a:t>
            </a:r>
          </a:p>
        </p:txBody>
      </p:sp>
      <p:sp>
        <p:nvSpPr>
          <p:cNvPr id="3" name="Content Placeholder 2"/>
          <p:cNvSpPr>
            <a:spLocks noGrp="1"/>
          </p:cNvSpPr>
          <p:nvPr>
            <p:ph idx="1"/>
          </p:nvPr>
        </p:nvSpPr>
        <p:spPr/>
        <p:txBody>
          <a:bodyPr/>
          <a:lstStyle/>
          <a:p>
            <a:pPr>
              <a:buNone/>
            </a:pPr>
            <a:endParaRPr lang="en-US" dirty="0" smtClean="0"/>
          </a:p>
          <a:p>
            <a:pPr defTabSz="747713">
              <a:buNone/>
              <a:tabLst>
                <a:tab pos="1606550" algn="l"/>
              </a:tabLst>
            </a:pPr>
            <a:r>
              <a:rPr lang="en-US" dirty="0" smtClean="0"/>
              <a:t>User :	“Call Mom at Home”</a:t>
            </a:r>
          </a:p>
          <a:p>
            <a:pPr defTabSz="747713">
              <a:buNone/>
              <a:tabLst>
                <a:tab pos="1606550" algn="l"/>
              </a:tabLst>
            </a:pPr>
            <a:r>
              <a:rPr lang="en-US" dirty="0" smtClean="0"/>
              <a:t>App :	</a:t>
            </a:r>
            <a:r>
              <a:rPr lang="en-US" i="1" dirty="0" smtClean="0"/>
              <a:t>Did  you say “Call Mom at Home”?</a:t>
            </a:r>
          </a:p>
          <a:p>
            <a:pPr defTabSz="747713">
              <a:buNone/>
              <a:tabLst>
                <a:tab pos="1606550" algn="l"/>
              </a:tabLst>
            </a:pPr>
            <a:r>
              <a:rPr lang="en-US" dirty="0" smtClean="0"/>
              <a:t>User :	“Yes”</a:t>
            </a:r>
          </a:p>
          <a:p>
            <a:pPr defTabSz="747713">
              <a:buNone/>
              <a:tabLst>
                <a:tab pos="1606550" algn="l"/>
              </a:tabLst>
            </a:pPr>
            <a:r>
              <a:rPr lang="en-US" dirty="0" smtClean="0"/>
              <a:t>App : 	</a:t>
            </a:r>
            <a:r>
              <a:rPr lang="en-US" i="1" dirty="0" smtClean="0"/>
              <a:t>Response Not Understood. Please repeat</a:t>
            </a:r>
          </a:p>
          <a:p>
            <a:pPr defTabSz="747713">
              <a:buNone/>
              <a:tabLst>
                <a:tab pos="1606550" algn="l"/>
              </a:tabLst>
            </a:pPr>
            <a:r>
              <a:rPr lang="en-US" dirty="0" smtClean="0"/>
              <a:t>User :	“Call Mom at Home”</a:t>
            </a:r>
          </a:p>
          <a:p>
            <a:pPr defTabSz="747713">
              <a:buNone/>
              <a:tabLst>
                <a:tab pos="1606550" algn="l"/>
              </a:tabLst>
            </a:pPr>
            <a:r>
              <a:rPr lang="en-US" dirty="0" smtClean="0"/>
              <a:t>App :	</a:t>
            </a:r>
            <a:r>
              <a:rPr lang="en-US" i="1" dirty="0" smtClean="0"/>
              <a:t> Did  you say “Call Mom at Home”?</a:t>
            </a:r>
          </a:p>
          <a:p>
            <a:pPr defTabSz="747713">
              <a:buNone/>
              <a:tabLst>
                <a:tab pos="1606550" algn="l"/>
              </a:tabLst>
            </a:pPr>
            <a:r>
              <a:rPr lang="en-US" dirty="0" smtClean="0"/>
              <a:t>User :	“Yes”</a:t>
            </a:r>
          </a:p>
          <a:p>
            <a:pPr defTabSz="747713">
              <a:buNone/>
              <a:tabLst>
                <a:tab pos="1606550" algn="l"/>
              </a:tabLst>
            </a:pPr>
            <a:r>
              <a:rPr lang="en-US" dirty="0" smtClean="0"/>
              <a:t>App : 	</a:t>
            </a:r>
            <a:r>
              <a:rPr lang="en-US" i="1" dirty="0" smtClean="0"/>
              <a:t>Response Not Understood. Please repeat</a:t>
            </a:r>
          </a:p>
          <a:p>
            <a:pPr>
              <a:buNone/>
            </a:pPr>
            <a:endParaRPr lang="en-US" dirty="0" smtClean="0"/>
          </a:p>
          <a:p>
            <a:pPr>
              <a:buNone/>
            </a:pPr>
            <a:r>
              <a:rPr lang="en-US" dirty="0" smtClean="0"/>
              <a:t>			</a:t>
            </a:r>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Infinite Loop of Misunderstanding – Part Two</a:t>
            </a:r>
          </a:p>
        </p:txBody>
      </p:sp>
      <p:sp>
        <p:nvSpPr>
          <p:cNvPr id="3" name="Content Placeholder 2"/>
          <p:cNvSpPr>
            <a:spLocks noGrp="1"/>
          </p:cNvSpPr>
          <p:nvPr>
            <p:ph idx="1"/>
          </p:nvPr>
        </p:nvSpPr>
        <p:spPr/>
        <p:txBody>
          <a:bodyPr/>
          <a:lstStyle/>
          <a:p>
            <a:pPr>
              <a:buNone/>
            </a:pPr>
            <a:endParaRPr lang="en-US" dirty="0" smtClean="0"/>
          </a:p>
          <a:p>
            <a:pPr defTabSz="747713">
              <a:buNone/>
              <a:tabLst>
                <a:tab pos="1606550" algn="l"/>
              </a:tabLst>
            </a:pPr>
            <a:r>
              <a:rPr lang="en-US" dirty="0" smtClean="0"/>
              <a:t>App:	</a:t>
            </a:r>
            <a:r>
              <a:rPr lang="en-US" i="1" dirty="0" smtClean="0"/>
              <a:t>Did  you say “Call Mom at Home?”</a:t>
            </a:r>
          </a:p>
          <a:p>
            <a:pPr defTabSz="747713">
              <a:buNone/>
              <a:tabLst>
                <a:tab pos="1606550" algn="l"/>
              </a:tabLst>
            </a:pPr>
            <a:r>
              <a:rPr lang="en-US" dirty="0" smtClean="0"/>
              <a:t>User:	“Yes”</a:t>
            </a:r>
          </a:p>
          <a:p>
            <a:pPr defTabSz="747713">
              <a:buNone/>
              <a:tabLst>
                <a:tab pos="1606550" algn="l"/>
              </a:tabLst>
            </a:pPr>
            <a:r>
              <a:rPr lang="en-US" dirty="0" smtClean="0"/>
              <a:t>App : 	</a:t>
            </a:r>
            <a:r>
              <a:rPr lang="en-US" i="1" dirty="0" smtClean="0"/>
              <a:t>Did you say “Yes” or “No”?</a:t>
            </a:r>
          </a:p>
          <a:p>
            <a:pPr defTabSz="747713">
              <a:buNone/>
              <a:tabLst>
                <a:tab pos="1606550" algn="l"/>
              </a:tabLst>
            </a:pPr>
            <a:r>
              <a:rPr lang="en-US" dirty="0" smtClean="0"/>
              <a:t>User :	“Yes”</a:t>
            </a:r>
          </a:p>
          <a:p>
            <a:pPr defTabSz="747713">
              <a:buNone/>
              <a:tabLst>
                <a:tab pos="1606550" algn="l"/>
              </a:tabLst>
            </a:pPr>
            <a:r>
              <a:rPr lang="en-US" dirty="0" smtClean="0"/>
              <a:t>App :	</a:t>
            </a:r>
            <a:r>
              <a:rPr lang="en-US" i="1" dirty="0" smtClean="0"/>
              <a:t> Did you say “Yes” or “No”?</a:t>
            </a:r>
          </a:p>
          <a:p>
            <a:pPr defTabSz="747713">
              <a:buNone/>
              <a:tabLst>
                <a:tab pos="1606550" algn="l"/>
              </a:tabLst>
            </a:pPr>
            <a:r>
              <a:rPr lang="en-US" dirty="0" smtClean="0"/>
              <a:t>User :	“Yes”</a:t>
            </a:r>
          </a:p>
          <a:p>
            <a:pPr defTabSz="747713">
              <a:buNone/>
              <a:tabLst>
                <a:tab pos="1606550" algn="l"/>
              </a:tabLst>
            </a:pPr>
            <a:r>
              <a:rPr lang="en-US" dirty="0" smtClean="0"/>
              <a:t>App : 	 </a:t>
            </a:r>
            <a:r>
              <a:rPr lang="en-US" i="1" dirty="0" smtClean="0"/>
              <a:t>Did you say “Yes” or “No”?</a:t>
            </a:r>
          </a:p>
          <a:p>
            <a:pPr>
              <a:buNone/>
            </a:pPr>
            <a:endParaRPr lang="en-US" dirty="0" smtClean="0"/>
          </a:p>
          <a:p>
            <a:pPr>
              <a:buNone/>
            </a:pPr>
            <a:r>
              <a:rPr lang="en-US" dirty="0" smtClean="0"/>
              <a:t>			</a:t>
            </a:r>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the Loop</a:t>
            </a:r>
            <a:endParaRPr lang="en-US" dirty="0"/>
          </a:p>
        </p:txBody>
      </p:sp>
      <p:sp>
        <p:nvSpPr>
          <p:cNvPr id="3" name="Content Placeholder 2"/>
          <p:cNvSpPr>
            <a:spLocks noGrp="1"/>
          </p:cNvSpPr>
          <p:nvPr>
            <p:ph idx="1"/>
          </p:nvPr>
        </p:nvSpPr>
        <p:spPr>
          <a:xfrm>
            <a:off x="239713" y="1047750"/>
            <a:ext cx="8675687" cy="1405518"/>
          </a:xfrm>
        </p:spPr>
        <p:txBody>
          <a:bodyPr/>
          <a:lstStyle/>
          <a:p>
            <a:pPr defTabSz="747713">
              <a:buNone/>
              <a:tabLst>
                <a:tab pos="1606550" algn="l"/>
              </a:tabLst>
            </a:pPr>
            <a:r>
              <a:rPr lang="en-US" dirty="0" smtClean="0"/>
              <a:t>App:	</a:t>
            </a:r>
            <a:r>
              <a:rPr lang="en-US" i="1" dirty="0" smtClean="0"/>
              <a:t>Did  you say ‘”Call Mom at Home?”</a:t>
            </a:r>
          </a:p>
          <a:p>
            <a:pPr defTabSz="747713">
              <a:buNone/>
              <a:tabLst>
                <a:tab pos="1606550" algn="l"/>
              </a:tabLst>
            </a:pPr>
            <a:r>
              <a:rPr lang="en-US" dirty="0" smtClean="0"/>
              <a:t>User:	“Yes”</a:t>
            </a:r>
          </a:p>
          <a:p>
            <a:pPr defTabSz="747713">
              <a:buNone/>
              <a:tabLst>
                <a:tab pos="1606550" algn="l"/>
              </a:tabLst>
            </a:pPr>
            <a:r>
              <a:rPr lang="en-US" dirty="0" smtClean="0"/>
              <a:t>App : 	</a:t>
            </a:r>
            <a:r>
              <a:rPr lang="en-US" i="1" dirty="0" smtClean="0"/>
              <a:t>Was that a Yes?</a:t>
            </a:r>
          </a:p>
          <a:p>
            <a:pPr defTabSz="747713">
              <a:buNone/>
              <a:tabLst>
                <a:tab pos="1606550" algn="l"/>
              </a:tabLst>
            </a:pPr>
            <a:endParaRPr lang="en-US" dirty="0" smtClean="0"/>
          </a:p>
          <a:p>
            <a:pPr defTabSz="747713">
              <a:buNone/>
              <a:tabLst>
                <a:tab pos="1606550" algn="l"/>
              </a:tabLst>
            </a:pPr>
            <a:endParaRPr lang="en-US" dirty="0" smtClean="0"/>
          </a:p>
          <a:p>
            <a:endParaRPr lang="en-US" dirty="0"/>
          </a:p>
        </p:txBody>
      </p:sp>
      <p:sp>
        <p:nvSpPr>
          <p:cNvPr id="4" name="TextBox 3"/>
          <p:cNvSpPr txBox="1"/>
          <p:nvPr/>
        </p:nvSpPr>
        <p:spPr>
          <a:xfrm>
            <a:off x="646771" y="2497873"/>
            <a:ext cx="3401122" cy="2431435"/>
          </a:xfrm>
          <a:prstGeom prst="rect">
            <a:avLst/>
          </a:prstGeom>
          <a:noFill/>
          <a:ln>
            <a:solidFill>
              <a:schemeClr val="tx1"/>
            </a:solidFill>
          </a:ln>
        </p:spPr>
        <p:txBody>
          <a:bodyPr wrap="square" rtlCol="0">
            <a:spAutoFit/>
          </a:bodyPr>
          <a:lstStyle/>
          <a:p>
            <a:pPr algn="ctr"/>
            <a:r>
              <a:rPr lang="en-US" sz="2400" dirty="0" smtClean="0">
                <a:latin typeface="Calibri" pitchFamily="34" charset="0"/>
              </a:rPr>
              <a:t>Case One</a:t>
            </a:r>
          </a:p>
          <a:p>
            <a:r>
              <a:rPr lang="en-US" sz="2400" b="0" dirty="0" smtClean="0"/>
              <a:t>User</a:t>
            </a:r>
            <a:r>
              <a:rPr lang="en-US" sz="2400" b="0" dirty="0" smtClean="0">
                <a:latin typeface="Calibri" pitchFamily="34" charset="0"/>
              </a:rPr>
              <a:t>:	“Yes</a:t>
            </a:r>
            <a:r>
              <a:rPr lang="en-US" b="0" dirty="0" smtClean="0"/>
              <a:t>”</a:t>
            </a:r>
          </a:p>
          <a:p>
            <a:endParaRPr lang="en-US" b="0" dirty="0" smtClean="0"/>
          </a:p>
          <a:p>
            <a:r>
              <a:rPr lang="en-US" sz="2400" b="0" dirty="0" smtClean="0">
                <a:latin typeface="Calibri"/>
                <a:ea typeface="ＭＳ Ｐゴシック" pitchFamily="34" charset="-128"/>
                <a:cs typeface="Calibri"/>
              </a:rPr>
              <a:t>First and second utterances match.  So the answer is yes.</a:t>
            </a:r>
            <a:endParaRPr lang="en-US" dirty="0" smtClean="0"/>
          </a:p>
        </p:txBody>
      </p:sp>
      <p:sp>
        <p:nvSpPr>
          <p:cNvPr id="6" name="TextBox 5"/>
          <p:cNvSpPr txBox="1"/>
          <p:nvPr/>
        </p:nvSpPr>
        <p:spPr>
          <a:xfrm>
            <a:off x="4735551" y="2497873"/>
            <a:ext cx="3401122" cy="2800767"/>
          </a:xfrm>
          <a:prstGeom prst="rect">
            <a:avLst/>
          </a:prstGeom>
          <a:noFill/>
          <a:ln>
            <a:solidFill>
              <a:schemeClr val="tx1"/>
            </a:solidFill>
          </a:ln>
        </p:spPr>
        <p:txBody>
          <a:bodyPr wrap="square" rtlCol="0">
            <a:spAutoFit/>
          </a:bodyPr>
          <a:lstStyle/>
          <a:p>
            <a:pPr algn="ctr"/>
            <a:r>
              <a:rPr lang="en-US" sz="2400" dirty="0" smtClean="0">
                <a:latin typeface="Calibri" pitchFamily="34" charset="0"/>
              </a:rPr>
              <a:t>Case Two</a:t>
            </a:r>
          </a:p>
          <a:p>
            <a:r>
              <a:rPr lang="en-US" sz="2400" b="0" dirty="0" smtClean="0"/>
              <a:t>User</a:t>
            </a:r>
            <a:r>
              <a:rPr lang="en-US" sz="2400" b="0" dirty="0" smtClean="0">
                <a:latin typeface="Calibri" pitchFamily="34" charset="0"/>
              </a:rPr>
              <a:t>:	“No</a:t>
            </a:r>
            <a:r>
              <a:rPr lang="en-US" b="0" dirty="0" smtClean="0"/>
              <a:t>”</a:t>
            </a:r>
          </a:p>
          <a:p>
            <a:endParaRPr lang="en-US" b="0" dirty="0" smtClean="0"/>
          </a:p>
          <a:p>
            <a:r>
              <a:rPr lang="en-US" sz="2400" b="0" dirty="0" smtClean="0">
                <a:latin typeface="Calibri"/>
                <a:ea typeface="ＭＳ Ｐゴシック" pitchFamily="34" charset="-128"/>
                <a:cs typeface="Calibri"/>
              </a:rPr>
              <a:t>First and second utterances DO NOT match.  So the answer is NO.</a:t>
            </a:r>
            <a:endParaRPr lang="en-US"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Grunt Detection – When All Else Fails</a:t>
            </a:r>
            <a:endParaRPr lang="en-US" dirty="0"/>
          </a:p>
        </p:txBody>
      </p:sp>
      <p:sp>
        <p:nvSpPr>
          <p:cNvPr id="3" name="Content Placeholder 2"/>
          <p:cNvSpPr>
            <a:spLocks noGrp="1"/>
          </p:cNvSpPr>
          <p:nvPr>
            <p:ph idx="1"/>
          </p:nvPr>
        </p:nvSpPr>
        <p:spPr/>
        <p:txBody>
          <a:bodyPr/>
          <a:lstStyle/>
          <a:p>
            <a:pPr>
              <a:buNone/>
              <a:tabLst>
                <a:tab pos="747713" algn="l"/>
              </a:tabLst>
            </a:pPr>
            <a:endParaRPr lang="en-US" dirty="0" smtClean="0"/>
          </a:p>
          <a:p>
            <a:pPr>
              <a:buNone/>
              <a:tabLst>
                <a:tab pos="747713" algn="l"/>
              </a:tabLst>
            </a:pPr>
            <a:r>
              <a:rPr lang="en-US" dirty="0" smtClean="0"/>
              <a:t>App:	</a:t>
            </a:r>
            <a:r>
              <a:rPr lang="en-US" i="1" dirty="0" smtClean="0"/>
              <a:t>Thank you for calling ABC Company, what would you like to do?</a:t>
            </a:r>
          </a:p>
          <a:p>
            <a:pPr>
              <a:buNone/>
              <a:tabLst>
                <a:tab pos="747713" algn="l"/>
              </a:tabLst>
            </a:pPr>
            <a:r>
              <a:rPr lang="en-US" dirty="0" smtClean="0"/>
              <a:t>User:	“UNGSLDFKJ”</a:t>
            </a:r>
          </a:p>
          <a:p>
            <a:pPr>
              <a:buNone/>
              <a:tabLst>
                <a:tab pos="747713" algn="l"/>
              </a:tabLst>
            </a:pPr>
            <a:r>
              <a:rPr lang="en-US" dirty="0" smtClean="0"/>
              <a:t>App:	</a:t>
            </a:r>
            <a:r>
              <a:rPr lang="en-US" i="1" dirty="0" smtClean="0"/>
              <a:t>This system can provide NEWS…</a:t>
            </a:r>
          </a:p>
          <a:p>
            <a:pPr>
              <a:buNone/>
              <a:tabLst>
                <a:tab pos="747713" algn="l"/>
              </a:tabLst>
            </a:pPr>
            <a:r>
              <a:rPr lang="en-US" dirty="0" smtClean="0"/>
              <a:t>User:	 &lt;no response&gt;</a:t>
            </a:r>
          </a:p>
          <a:p>
            <a:pPr>
              <a:buNone/>
              <a:tabLst>
                <a:tab pos="747713" algn="l"/>
              </a:tabLst>
            </a:pPr>
            <a:r>
              <a:rPr lang="en-US" dirty="0" smtClean="0"/>
              <a:t>App: 	</a:t>
            </a:r>
            <a:r>
              <a:rPr lang="en-US" i="1" dirty="0" smtClean="0"/>
              <a:t>Weather…</a:t>
            </a:r>
          </a:p>
          <a:p>
            <a:pPr>
              <a:buNone/>
              <a:tabLst>
                <a:tab pos="747713" algn="l"/>
              </a:tabLst>
            </a:pPr>
            <a:r>
              <a:rPr lang="en-US" dirty="0" smtClean="0"/>
              <a:t>User:	 &lt;no response&gt;</a:t>
            </a:r>
          </a:p>
          <a:p>
            <a:pPr>
              <a:buNone/>
              <a:tabLst>
                <a:tab pos="747713" algn="l"/>
              </a:tabLst>
            </a:pPr>
            <a:r>
              <a:rPr lang="en-US" dirty="0" smtClean="0"/>
              <a:t>App : 	</a:t>
            </a:r>
            <a:r>
              <a:rPr lang="en-US" i="1" dirty="0" smtClean="0"/>
              <a:t>Sports…</a:t>
            </a:r>
          </a:p>
          <a:p>
            <a:pPr>
              <a:buNone/>
              <a:tabLst>
                <a:tab pos="747713" algn="l"/>
              </a:tabLst>
            </a:pPr>
            <a:r>
              <a:rPr lang="en-US" dirty="0" smtClean="0"/>
              <a:t>User:	“UNGSLDFKJ”</a:t>
            </a:r>
          </a:p>
          <a:p>
            <a:pPr>
              <a:buNone/>
              <a:tabLst>
                <a:tab pos="747713" algn="l"/>
              </a:tabLst>
            </a:pPr>
            <a:r>
              <a:rPr lang="en-US" dirty="0" smtClean="0"/>
              <a:t>App:	</a:t>
            </a:r>
            <a:r>
              <a:rPr lang="en-US" i="1" dirty="0" smtClean="0"/>
              <a:t>Today’s sporting news…</a:t>
            </a:r>
          </a:p>
          <a:p>
            <a:pPr>
              <a:buNone/>
            </a:pPr>
            <a:endParaRPr lang="en-US" dirty="0" smtClean="0"/>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Implied Yes/No</a:t>
            </a:r>
            <a:endParaRPr lang="en-US" dirty="0"/>
          </a:p>
        </p:txBody>
      </p:sp>
      <p:sp>
        <p:nvSpPr>
          <p:cNvPr id="3" name="Content Placeholder 2"/>
          <p:cNvSpPr>
            <a:spLocks noGrp="1"/>
          </p:cNvSpPr>
          <p:nvPr>
            <p:ph idx="1"/>
          </p:nvPr>
        </p:nvSpPr>
        <p:spPr/>
        <p:txBody>
          <a:bodyPr>
            <a:normAutofit fontScale="92500" lnSpcReduction="10000"/>
          </a:bodyPr>
          <a:lstStyle/>
          <a:p>
            <a:pPr>
              <a:buNone/>
              <a:tabLst>
                <a:tab pos="1081088" algn="l"/>
              </a:tabLst>
            </a:pPr>
            <a:r>
              <a:rPr lang="en-US" dirty="0" smtClean="0"/>
              <a:t>User:	“Call Mom at Home”</a:t>
            </a:r>
          </a:p>
          <a:p>
            <a:pPr>
              <a:buNone/>
              <a:tabLst>
                <a:tab pos="1081088" algn="l"/>
              </a:tabLst>
            </a:pPr>
            <a:r>
              <a:rPr lang="en-US" dirty="0" smtClean="0"/>
              <a:t>App:	</a:t>
            </a:r>
            <a:r>
              <a:rPr lang="en-US" i="1" dirty="0" smtClean="0"/>
              <a:t>Calling Mom at Home</a:t>
            </a:r>
          </a:p>
          <a:p>
            <a:pPr>
              <a:buNone/>
              <a:tabLst>
                <a:tab pos="1081088" algn="l"/>
              </a:tabLst>
            </a:pPr>
            <a:r>
              <a:rPr lang="en-US" dirty="0" smtClean="0"/>
              <a:t>User:	&lt;no response&gt;</a:t>
            </a:r>
          </a:p>
          <a:p>
            <a:pPr>
              <a:buNone/>
              <a:tabLst>
                <a:tab pos="1081088" algn="l"/>
              </a:tabLst>
            </a:pPr>
            <a:r>
              <a:rPr lang="en-US" dirty="0" smtClean="0"/>
              <a:t>	PLACE THE CALL</a:t>
            </a:r>
          </a:p>
          <a:p>
            <a:pPr>
              <a:buNone/>
              <a:tabLst>
                <a:tab pos="1081088" algn="l"/>
              </a:tabLst>
            </a:pPr>
            <a:endParaRPr lang="en-US" dirty="0" smtClean="0"/>
          </a:p>
          <a:p>
            <a:pPr>
              <a:buNone/>
              <a:tabLst>
                <a:tab pos="1081088" algn="l"/>
              </a:tabLst>
            </a:pPr>
            <a:r>
              <a:rPr lang="en-US" dirty="0" smtClean="0"/>
              <a:t>User:	“Call Mom at Home”</a:t>
            </a:r>
          </a:p>
          <a:p>
            <a:pPr>
              <a:buNone/>
              <a:tabLst>
                <a:tab pos="1081088" algn="l"/>
              </a:tabLst>
            </a:pPr>
            <a:r>
              <a:rPr lang="en-US" dirty="0" smtClean="0"/>
              <a:t>App:	</a:t>
            </a:r>
            <a:r>
              <a:rPr lang="en-US" i="1" dirty="0" smtClean="0"/>
              <a:t>Calling Mom at Home</a:t>
            </a:r>
          </a:p>
          <a:p>
            <a:pPr>
              <a:buNone/>
              <a:tabLst>
                <a:tab pos="1081088" algn="l"/>
              </a:tabLst>
            </a:pPr>
            <a:r>
              <a:rPr lang="en-US" dirty="0" smtClean="0"/>
              <a:t>User:	“Yes.”</a:t>
            </a:r>
          </a:p>
          <a:p>
            <a:pPr>
              <a:buNone/>
              <a:tabLst>
                <a:tab pos="1081088" algn="l"/>
              </a:tabLst>
            </a:pPr>
            <a:r>
              <a:rPr lang="en-US" dirty="0" smtClean="0"/>
              <a:t>	PLACE THE CALL</a:t>
            </a:r>
          </a:p>
          <a:p>
            <a:pPr>
              <a:buNone/>
              <a:tabLst>
                <a:tab pos="1081088" algn="l"/>
              </a:tabLst>
            </a:pPr>
            <a:endParaRPr lang="en-US" dirty="0" smtClean="0"/>
          </a:p>
          <a:p>
            <a:pPr>
              <a:buNone/>
              <a:tabLst>
                <a:tab pos="1081088" algn="l"/>
              </a:tabLst>
            </a:pPr>
            <a:r>
              <a:rPr lang="en-US" dirty="0" smtClean="0"/>
              <a:t>User:	“Call Mom at Home”</a:t>
            </a:r>
          </a:p>
          <a:p>
            <a:pPr>
              <a:buNone/>
              <a:tabLst>
                <a:tab pos="1081088" algn="l"/>
              </a:tabLst>
            </a:pPr>
            <a:r>
              <a:rPr lang="en-US" dirty="0" smtClean="0"/>
              <a:t>App:	</a:t>
            </a:r>
            <a:r>
              <a:rPr lang="en-US" i="1" dirty="0" smtClean="0"/>
              <a:t>Calling Mom at Home</a:t>
            </a:r>
          </a:p>
          <a:p>
            <a:pPr>
              <a:buNone/>
              <a:tabLst>
                <a:tab pos="1081088" algn="l"/>
              </a:tabLst>
            </a:pPr>
            <a:r>
              <a:rPr lang="en-US" dirty="0" smtClean="0"/>
              <a:t>User:	“Hold it!”</a:t>
            </a:r>
          </a:p>
          <a:p>
            <a:pPr>
              <a:buNone/>
              <a:tabLst>
                <a:tab pos="1081088" algn="l"/>
              </a:tabLst>
            </a:pPr>
            <a:r>
              <a:rPr lang="en-US" dirty="0" smtClean="0"/>
              <a:t>	DO NOT PLACE THE CALL AND VERIFY</a:t>
            </a:r>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p:txBody>
          <a:bodyPr/>
          <a:lstStyle/>
          <a:p>
            <a:r>
              <a:rPr lang="en-US" dirty="0" smtClean="0"/>
              <a:t>Telephony User Interfaces are significantly different from visual interfaces</a:t>
            </a:r>
          </a:p>
          <a:p>
            <a:r>
              <a:rPr lang="en-US" dirty="0" smtClean="0"/>
              <a:t>Understanding and Designing to these differences will play a significant role in the success or failure of the system</a:t>
            </a:r>
          </a:p>
          <a:p>
            <a:r>
              <a:rPr lang="en-US" dirty="0" smtClean="0"/>
              <a:t>When implementing ASR, how you handle what the system DOESN’T is often more important than handling what the system DOES understand.</a:t>
            </a:r>
          </a:p>
          <a:p>
            <a:r>
              <a:rPr lang="en-US" dirty="0" smtClean="0"/>
              <a:t>Understand your users</a:t>
            </a:r>
          </a:p>
          <a:p>
            <a:r>
              <a:rPr lang="en-US" dirty="0" smtClean="0"/>
              <a:t>Understand their goals</a:t>
            </a:r>
          </a:p>
          <a:p>
            <a:r>
              <a:rPr lang="en-US" dirty="0" smtClean="0"/>
              <a:t>Build the system they want to use, not the one you want build</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References</a:t>
            </a:r>
          </a:p>
        </p:txBody>
      </p:sp>
      <p:sp>
        <p:nvSpPr>
          <p:cNvPr id="45059" name="Rectangle 3"/>
          <p:cNvSpPr>
            <a:spLocks noGrp="1" noChangeArrowheads="1"/>
          </p:cNvSpPr>
          <p:nvPr>
            <p:ph idx="1"/>
          </p:nvPr>
        </p:nvSpPr>
        <p:spPr/>
        <p:txBody>
          <a:bodyPr/>
          <a:lstStyle/>
          <a:p>
            <a:pPr>
              <a:lnSpc>
                <a:spcPct val="90000"/>
              </a:lnSpc>
            </a:pPr>
            <a:r>
              <a:rPr lang="en-US" smtClean="0"/>
              <a:t>How to Build a Speech Recognition Application</a:t>
            </a:r>
          </a:p>
          <a:p>
            <a:pPr lvl="1">
              <a:lnSpc>
                <a:spcPct val="90000"/>
              </a:lnSpc>
            </a:pPr>
            <a:r>
              <a:rPr lang="en-US" smtClean="0"/>
              <a:t>Balentine &amp; Morgan, 2001</a:t>
            </a:r>
          </a:p>
          <a:p>
            <a:pPr>
              <a:lnSpc>
                <a:spcPct val="90000"/>
              </a:lnSpc>
            </a:pPr>
            <a:r>
              <a:rPr lang="en-US" smtClean="0"/>
              <a:t>It’s Better to be a Good Machine than a Bad Person</a:t>
            </a:r>
          </a:p>
          <a:p>
            <a:pPr lvl="1">
              <a:lnSpc>
                <a:spcPct val="90000"/>
              </a:lnSpc>
            </a:pPr>
            <a:r>
              <a:rPr lang="en-US" smtClean="0"/>
              <a:t>Balentine, 2007</a:t>
            </a:r>
          </a:p>
          <a:p>
            <a:pPr>
              <a:lnSpc>
                <a:spcPct val="90000"/>
              </a:lnSpc>
            </a:pPr>
            <a:r>
              <a:rPr lang="en-US" smtClean="0"/>
              <a:t>Increasing the Usability of Interactive Voice Response Systems: Research and Guidelines for Phone-Based Systems</a:t>
            </a:r>
          </a:p>
          <a:p>
            <a:pPr lvl="1">
              <a:lnSpc>
                <a:spcPct val="90000"/>
              </a:lnSpc>
            </a:pPr>
            <a:r>
              <a:rPr lang="en-US" smtClean="0"/>
              <a:t>Scumacher, Hardzinski &amp; Schwarz, 1995</a:t>
            </a:r>
          </a:p>
          <a:p>
            <a:pPr>
              <a:lnSpc>
                <a:spcPct val="90000"/>
              </a:lnSpc>
            </a:pPr>
            <a:r>
              <a:rPr lang="en-US" smtClean="0"/>
              <a:t>Skip and Scan: Cleaning up Telephone Interfaces</a:t>
            </a:r>
          </a:p>
          <a:p>
            <a:pPr lvl="1">
              <a:lnSpc>
                <a:spcPct val="90000"/>
              </a:lnSpc>
            </a:pPr>
            <a:r>
              <a:rPr lang="en-US" smtClean="0"/>
              <a:t>Resnick &amp; Virzi, 1992</a:t>
            </a:r>
          </a:p>
          <a:p>
            <a:pPr>
              <a:lnSpc>
                <a:spcPct val="90000"/>
              </a:lnSpc>
            </a:pPr>
            <a:r>
              <a:rPr lang="en-US" smtClean="0"/>
              <a:t>Effects of Age, Speech Rate, and Environmental Support in Using Telephone Voice Menu Systems</a:t>
            </a:r>
          </a:p>
          <a:p>
            <a:pPr lvl="1">
              <a:lnSpc>
                <a:spcPct val="90000"/>
              </a:lnSpc>
            </a:pPr>
            <a:r>
              <a:rPr lang="en-US" smtClean="0"/>
              <a:t>Sharit, Czaja, Nair, Lee, 2003</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103313" y="1106488"/>
            <a:ext cx="6494462" cy="4410075"/>
          </a:xfrm>
          <a:prstGeom prst="rect">
            <a:avLst/>
          </a:prstGeom>
          <a:gradFill rotWithShape="1">
            <a:gsLst>
              <a:gs pos="0">
                <a:srgbClr val="2461AA"/>
              </a:gs>
              <a:gs pos="100000">
                <a:srgbClr val="FFFFFF"/>
              </a:gs>
            </a:gsLst>
            <a:lin ang="0" scaled="1"/>
          </a:gradFill>
          <a:ln w="9525" algn="ctr">
            <a:noFill/>
            <a:miter lim="800000"/>
            <a:headEnd/>
            <a:tailEnd/>
          </a:ln>
        </p:spPr>
        <p:txBody>
          <a:bodyPr wrap="none" anchor="ctr"/>
          <a:lstStyle/>
          <a:p>
            <a:endParaRPr lang="en-US"/>
          </a:p>
        </p:txBody>
      </p:sp>
      <p:sp>
        <p:nvSpPr>
          <p:cNvPr id="25603" name="Freeform 3"/>
          <p:cNvSpPr>
            <a:spLocks/>
          </p:cNvSpPr>
          <p:nvPr/>
        </p:nvSpPr>
        <p:spPr bwMode="auto">
          <a:xfrm>
            <a:off x="1146175" y="990600"/>
            <a:ext cx="5173663" cy="3952875"/>
          </a:xfrm>
          <a:custGeom>
            <a:avLst/>
            <a:gdLst>
              <a:gd name="T0" fmla="*/ 0 w 3045"/>
              <a:gd name="T1" fmla="*/ 2147483647 h 2348"/>
              <a:gd name="T2" fmla="*/ 2147483647 w 3045"/>
              <a:gd name="T3" fmla="*/ 2147483647 h 2348"/>
              <a:gd name="T4" fmla="*/ 2147483647 w 3045"/>
              <a:gd name="T5" fmla="*/ 0 h 2348"/>
              <a:gd name="T6" fmla="*/ 0 60000 65536"/>
              <a:gd name="T7" fmla="*/ 0 60000 65536"/>
              <a:gd name="T8" fmla="*/ 0 60000 65536"/>
              <a:gd name="T9" fmla="*/ 0 w 3045"/>
              <a:gd name="T10" fmla="*/ 0 h 2348"/>
              <a:gd name="T11" fmla="*/ 3045 w 3045"/>
              <a:gd name="T12" fmla="*/ 2348 h 2348"/>
            </a:gdLst>
            <a:ahLst/>
            <a:cxnLst>
              <a:cxn ang="T6">
                <a:pos x="T0" y="T1"/>
              </a:cxn>
              <a:cxn ang="T7">
                <a:pos x="T2" y="T3"/>
              </a:cxn>
              <a:cxn ang="T8">
                <a:pos x="T4" y="T5"/>
              </a:cxn>
            </a:cxnLst>
            <a:rect l="T9" t="T10" r="T11" b="T12"/>
            <a:pathLst>
              <a:path w="3045" h="2348">
                <a:moveTo>
                  <a:pt x="0" y="2348"/>
                </a:moveTo>
                <a:cubicBezTo>
                  <a:pt x="462" y="2329"/>
                  <a:pt x="1019" y="2005"/>
                  <a:pt x="1526" y="1614"/>
                </a:cubicBezTo>
                <a:cubicBezTo>
                  <a:pt x="2033" y="1223"/>
                  <a:pt x="2728" y="436"/>
                  <a:pt x="3045" y="0"/>
                </a:cubicBezTo>
              </a:path>
            </a:pathLst>
          </a:custGeom>
          <a:solidFill>
            <a:schemeClr val="bg1"/>
          </a:solidFill>
          <a:ln w="76200">
            <a:noFill/>
            <a:round/>
            <a:headEnd/>
            <a:tailEnd type="triangle" w="med" len="med"/>
          </a:ln>
        </p:spPr>
        <p:txBody>
          <a:bodyPr anchor="ctr"/>
          <a:lstStyle/>
          <a:p>
            <a:endParaRPr lang="en-US"/>
          </a:p>
        </p:txBody>
      </p:sp>
      <p:sp>
        <p:nvSpPr>
          <p:cNvPr id="25604" name="Freeform 4"/>
          <p:cNvSpPr>
            <a:spLocks/>
          </p:cNvSpPr>
          <p:nvPr/>
        </p:nvSpPr>
        <p:spPr bwMode="auto">
          <a:xfrm>
            <a:off x="842963" y="998538"/>
            <a:ext cx="5419725" cy="3914775"/>
          </a:xfrm>
          <a:custGeom>
            <a:avLst/>
            <a:gdLst>
              <a:gd name="T0" fmla="*/ 2147483647 w 3190"/>
              <a:gd name="T1" fmla="*/ 0 h 2386"/>
              <a:gd name="T2" fmla="*/ 2147483647 w 3190"/>
              <a:gd name="T3" fmla="*/ 2147483647 h 2386"/>
              <a:gd name="T4" fmla="*/ 2147483647 w 3190"/>
              <a:gd name="T5" fmla="*/ 2147483647 h 2386"/>
              <a:gd name="T6" fmla="*/ 2147483647 w 3190"/>
              <a:gd name="T7" fmla="*/ 2147483647 h 2386"/>
              <a:gd name="T8" fmla="*/ 2147483647 w 3190"/>
              <a:gd name="T9" fmla="*/ 2147483647 h 2386"/>
              <a:gd name="T10" fmla="*/ 2147483647 w 3190"/>
              <a:gd name="T11" fmla="*/ 2147483647 h 2386"/>
              <a:gd name="T12" fmla="*/ 2147483647 w 3190"/>
              <a:gd name="T13" fmla="*/ 2147483647 h 2386"/>
              <a:gd name="T14" fmla="*/ 2147483647 w 3190"/>
              <a:gd name="T15" fmla="*/ 2147483647 h 2386"/>
              <a:gd name="T16" fmla="*/ 0 w 3190"/>
              <a:gd name="T17" fmla="*/ 2147483647 h 2386"/>
              <a:gd name="T18" fmla="*/ 2147483647 w 3190"/>
              <a:gd name="T19" fmla="*/ 0 h 2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90"/>
              <a:gd name="T31" fmla="*/ 0 h 2386"/>
              <a:gd name="T32" fmla="*/ 3190 w 3190"/>
              <a:gd name="T33" fmla="*/ 2386 h 23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90" h="2386">
                <a:moveTo>
                  <a:pt x="38" y="0"/>
                </a:moveTo>
                <a:cubicBezTo>
                  <a:pt x="51" y="2"/>
                  <a:pt x="63" y="4"/>
                  <a:pt x="76" y="6"/>
                </a:cubicBezTo>
                <a:cubicBezTo>
                  <a:pt x="93" y="8"/>
                  <a:pt x="127" y="12"/>
                  <a:pt x="127" y="12"/>
                </a:cubicBezTo>
                <a:lnTo>
                  <a:pt x="3190" y="57"/>
                </a:lnTo>
                <a:lnTo>
                  <a:pt x="2760" y="487"/>
                </a:lnTo>
                <a:lnTo>
                  <a:pt x="1589" y="1557"/>
                </a:lnTo>
                <a:lnTo>
                  <a:pt x="722" y="2127"/>
                </a:lnTo>
                <a:lnTo>
                  <a:pt x="196" y="2386"/>
                </a:lnTo>
                <a:lnTo>
                  <a:pt x="0" y="2354"/>
                </a:lnTo>
                <a:lnTo>
                  <a:pt x="38" y="0"/>
                </a:lnTo>
                <a:close/>
              </a:path>
            </a:pathLst>
          </a:custGeom>
          <a:solidFill>
            <a:schemeClr val="bg1"/>
          </a:solidFill>
          <a:ln w="9525">
            <a:noFill/>
            <a:round/>
            <a:headEnd/>
            <a:tailEnd/>
          </a:ln>
        </p:spPr>
        <p:txBody>
          <a:bodyPr anchor="ctr"/>
          <a:lstStyle/>
          <a:p>
            <a:endParaRPr lang="en-US"/>
          </a:p>
        </p:txBody>
      </p:sp>
      <p:sp>
        <p:nvSpPr>
          <p:cNvPr id="25605" name="Freeform 7"/>
          <p:cNvSpPr>
            <a:spLocks/>
          </p:cNvSpPr>
          <p:nvPr/>
        </p:nvSpPr>
        <p:spPr bwMode="auto">
          <a:xfrm>
            <a:off x="1101725" y="923925"/>
            <a:ext cx="6753225" cy="4611688"/>
          </a:xfrm>
          <a:custGeom>
            <a:avLst/>
            <a:gdLst>
              <a:gd name="T0" fmla="*/ 0 w 3975"/>
              <a:gd name="T1" fmla="*/ 0 h 2861"/>
              <a:gd name="T2" fmla="*/ 0 w 3975"/>
              <a:gd name="T3" fmla="*/ 2147483647 h 2861"/>
              <a:gd name="T4" fmla="*/ 2147483647 w 3975"/>
              <a:gd name="T5" fmla="*/ 2147483647 h 2861"/>
              <a:gd name="T6" fmla="*/ 0 60000 65536"/>
              <a:gd name="T7" fmla="*/ 0 60000 65536"/>
              <a:gd name="T8" fmla="*/ 0 60000 65536"/>
              <a:gd name="T9" fmla="*/ 0 w 3975"/>
              <a:gd name="T10" fmla="*/ 0 h 2861"/>
              <a:gd name="T11" fmla="*/ 3975 w 3975"/>
              <a:gd name="T12" fmla="*/ 2861 h 2861"/>
            </a:gdLst>
            <a:ahLst/>
            <a:cxnLst>
              <a:cxn ang="T6">
                <a:pos x="T0" y="T1"/>
              </a:cxn>
              <a:cxn ang="T7">
                <a:pos x="T2" y="T3"/>
              </a:cxn>
              <a:cxn ang="T8">
                <a:pos x="T4" y="T5"/>
              </a:cxn>
            </a:cxnLst>
            <a:rect l="T9" t="T10" r="T11" b="T12"/>
            <a:pathLst>
              <a:path w="3975" h="2861">
                <a:moveTo>
                  <a:pt x="0" y="0"/>
                </a:moveTo>
                <a:lnTo>
                  <a:pt x="0" y="2861"/>
                </a:lnTo>
                <a:lnTo>
                  <a:pt x="3975" y="2861"/>
                </a:lnTo>
              </a:path>
            </a:pathLst>
          </a:custGeom>
          <a:noFill/>
          <a:ln w="76200">
            <a:solidFill>
              <a:srgbClr val="2461AA"/>
            </a:solidFill>
            <a:round/>
            <a:headEnd type="arrow" w="sm" len="med"/>
            <a:tailEnd type="arrow" w="sm" len="med"/>
          </a:ln>
        </p:spPr>
        <p:txBody>
          <a:bodyPr anchor="ctr"/>
          <a:lstStyle/>
          <a:p>
            <a:endParaRPr lang="en-US"/>
          </a:p>
        </p:txBody>
      </p:sp>
      <p:sp>
        <p:nvSpPr>
          <p:cNvPr id="25606" name="Text Box 9"/>
          <p:cNvSpPr txBox="1">
            <a:spLocks noChangeArrowheads="1"/>
          </p:cNvSpPr>
          <p:nvPr/>
        </p:nvSpPr>
        <p:spPr bwMode="auto">
          <a:xfrm>
            <a:off x="5483225" y="2251075"/>
            <a:ext cx="3502025" cy="260350"/>
          </a:xfrm>
          <a:prstGeom prst="rect">
            <a:avLst/>
          </a:prstGeom>
          <a:noFill/>
          <a:ln w="9525" algn="ctr">
            <a:noFill/>
            <a:miter lim="800000"/>
            <a:headEnd/>
            <a:tailEnd/>
          </a:ln>
        </p:spPr>
        <p:txBody>
          <a:bodyPr>
            <a:spAutoFit/>
          </a:bodyPr>
          <a:lstStyle/>
          <a:p>
            <a:pPr marL="171450" indent="-171450">
              <a:spcBef>
                <a:spcPct val="20000"/>
              </a:spcBef>
              <a:buClr>
                <a:srgbClr val="0E309B"/>
              </a:buClr>
              <a:buFont typeface="Wingdings" pitchFamily="2" charset="2"/>
              <a:buChar char="§"/>
            </a:pPr>
            <a:r>
              <a:rPr lang="en-US" sz="1100" b="1">
                <a:solidFill>
                  <a:schemeClr val="tx2"/>
                </a:solidFill>
                <a:latin typeface="Calibri" pitchFamily="34" charset="0"/>
              </a:rPr>
              <a:t>Extends Mobile VAS Segment Leadership</a:t>
            </a:r>
          </a:p>
        </p:txBody>
      </p:sp>
      <p:sp>
        <p:nvSpPr>
          <p:cNvPr id="25607" name="Text Box 14"/>
          <p:cNvSpPr txBox="1">
            <a:spLocks noChangeArrowheads="1"/>
          </p:cNvSpPr>
          <p:nvPr/>
        </p:nvSpPr>
        <p:spPr bwMode="auto">
          <a:xfrm>
            <a:off x="4873625" y="2973388"/>
            <a:ext cx="2870200" cy="260350"/>
          </a:xfrm>
          <a:prstGeom prst="rect">
            <a:avLst/>
          </a:prstGeom>
          <a:noFill/>
          <a:ln w="9525" algn="ctr">
            <a:noFill/>
            <a:miter lim="800000"/>
            <a:headEnd/>
            <a:tailEnd/>
          </a:ln>
        </p:spPr>
        <p:txBody>
          <a:bodyPr wrap="none">
            <a:spAutoFit/>
          </a:bodyPr>
          <a:lstStyle/>
          <a:p>
            <a:pPr marL="171450" indent="-171450">
              <a:spcBef>
                <a:spcPct val="20000"/>
              </a:spcBef>
              <a:buClr>
                <a:srgbClr val="0E309B"/>
              </a:buClr>
              <a:buFont typeface="Wingdings" pitchFamily="2" charset="2"/>
              <a:buChar char="§"/>
            </a:pPr>
            <a:r>
              <a:rPr lang="en-US" sz="1100" b="1">
                <a:solidFill>
                  <a:schemeClr val="tx2"/>
                </a:solidFill>
                <a:latin typeface="Calibri" pitchFamily="34" charset="0"/>
              </a:rPr>
              <a:t>Video Algorithmic and Analytics Leadership</a:t>
            </a:r>
          </a:p>
        </p:txBody>
      </p:sp>
      <p:sp>
        <p:nvSpPr>
          <p:cNvPr id="25608" name="Text Box 15"/>
          <p:cNvSpPr txBox="1">
            <a:spLocks noChangeArrowheads="1"/>
          </p:cNvSpPr>
          <p:nvPr/>
        </p:nvSpPr>
        <p:spPr bwMode="auto">
          <a:xfrm>
            <a:off x="4214813" y="3363913"/>
            <a:ext cx="4929187" cy="458787"/>
          </a:xfrm>
          <a:prstGeom prst="rect">
            <a:avLst/>
          </a:prstGeom>
          <a:noFill/>
          <a:ln w="9525" algn="ctr">
            <a:noFill/>
            <a:miter lim="800000"/>
            <a:headEnd/>
            <a:tailEnd/>
          </a:ln>
        </p:spPr>
        <p:txBody>
          <a:bodyPr>
            <a:spAutoFit/>
          </a:bodyPr>
          <a:lstStyle/>
          <a:p>
            <a:pPr marL="171450" indent="-171450">
              <a:spcBef>
                <a:spcPts val="238"/>
              </a:spcBef>
              <a:buClr>
                <a:srgbClr val="0E309B"/>
              </a:buClr>
              <a:buFont typeface="Wingdings" pitchFamily="2" charset="2"/>
              <a:buChar char="§"/>
            </a:pPr>
            <a:r>
              <a:rPr lang="en-US" sz="1100" b="1">
                <a:solidFill>
                  <a:schemeClr val="tx2"/>
                </a:solidFill>
                <a:latin typeface="Calibri" pitchFamily="34" charset="0"/>
              </a:rPr>
              <a:t>Extends Technology Enabling MSS Leadership</a:t>
            </a:r>
          </a:p>
          <a:p>
            <a:pPr lvl="1" indent="-171450">
              <a:spcBef>
                <a:spcPts val="238"/>
              </a:spcBef>
              <a:buFont typeface="Arial" pitchFamily="34" charset="0"/>
              <a:buChar char="−"/>
            </a:pPr>
            <a:r>
              <a:rPr lang="en-US" sz="1100" b="1">
                <a:solidFill>
                  <a:schemeClr val="tx2"/>
                </a:solidFill>
                <a:latin typeface="Calibri" pitchFamily="34" charset="0"/>
              </a:rPr>
              <a:t>Fax Segment MSS Leadership</a:t>
            </a:r>
          </a:p>
        </p:txBody>
      </p:sp>
      <p:sp>
        <p:nvSpPr>
          <p:cNvPr id="25609" name="Text Box 16"/>
          <p:cNvSpPr txBox="1">
            <a:spLocks noChangeArrowheads="1"/>
          </p:cNvSpPr>
          <p:nvPr/>
        </p:nvSpPr>
        <p:spPr bwMode="auto">
          <a:xfrm>
            <a:off x="2882900" y="4222750"/>
            <a:ext cx="6261100" cy="663575"/>
          </a:xfrm>
          <a:prstGeom prst="rect">
            <a:avLst/>
          </a:prstGeom>
          <a:noFill/>
          <a:ln w="9525" algn="ctr">
            <a:noFill/>
            <a:miter lim="800000"/>
            <a:headEnd/>
            <a:tailEnd/>
          </a:ln>
        </p:spPr>
        <p:txBody>
          <a:bodyPr>
            <a:spAutoFit/>
          </a:bodyPr>
          <a:lstStyle/>
          <a:p>
            <a:pPr marL="171450" indent="-171450">
              <a:spcBef>
                <a:spcPct val="20000"/>
              </a:spcBef>
              <a:buClr>
                <a:srgbClr val="0E309B"/>
              </a:buClr>
              <a:buFont typeface="Wingdings" pitchFamily="2" charset="2"/>
              <a:buChar char="§"/>
            </a:pPr>
            <a:r>
              <a:rPr lang="en-US" sz="1100" b="1">
                <a:solidFill>
                  <a:schemeClr val="tx2"/>
                </a:solidFill>
                <a:latin typeface="Calibri" pitchFamily="34" charset="0"/>
              </a:rPr>
              <a:t>Converged Communications Technology Enabling Market Segment Share Leadership</a:t>
            </a:r>
          </a:p>
          <a:p>
            <a:pPr lvl="1" indent="-171450">
              <a:spcBef>
                <a:spcPct val="20000"/>
              </a:spcBef>
              <a:buFont typeface="Arial" pitchFamily="34" charset="0"/>
              <a:buChar char="−"/>
            </a:pPr>
            <a:r>
              <a:rPr lang="en-US" sz="1100" b="1">
                <a:solidFill>
                  <a:schemeClr val="tx2"/>
                </a:solidFill>
                <a:latin typeface="Calibri" pitchFamily="34" charset="0"/>
              </a:rPr>
              <a:t>Dialogic “pioneer” history, relationships and patent portfolio</a:t>
            </a:r>
          </a:p>
          <a:p>
            <a:pPr lvl="1" indent="-171450">
              <a:spcBef>
                <a:spcPct val="20000"/>
              </a:spcBef>
              <a:buFont typeface="Arial" pitchFamily="34" charset="0"/>
              <a:buChar char="−"/>
            </a:pPr>
            <a:r>
              <a:rPr lang="en-US" sz="1100" b="1">
                <a:solidFill>
                  <a:schemeClr val="tx2"/>
                </a:solidFill>
                <a:latin typeface="Calibri" pitchFamily="34" charset="0"/>
              </a:rPr>
              <a:t>Enterprise Gateway</a:t>
            </a:r>
          </a:p>
        </p:txBody>
      </p:sp>
      <p:sp>
        <p:nvSpPr>
          <p:cNvPr id="25610" name="Line 17"/>
          <p:cNvSpPr>
            <a:spLocks noChangeShapeType="1"/>
          </p:cNvSpPr>
          <p:nvPr/>
        </p:nvSpPr>
        <p:spPr bwMode="auto">
          <a:xfrm>
            <a:off x="3119438" y="4211638"/>
            <a:ext cx="5930900" cy="1587"/>
          </a:xfrm>
          <a:prstGeom prst="line">
            <a:avLst/>
          </a:prstGeom>
          <a:noFill/>
          <a:ln w="25400">
            <a:solidFill>
              <a:srgbClr val="C0C0C0"/>
            </a:solidFill>
            <a:prstDash val="dash"/>
            <a:round/>
            <a:headEnd/>
            <a:tailEnd/>
          </a:ln>
        </p:spPr>
        <p:txBody>
          <a:bodyPr wrap="none" anchor="ctr"/>
          <a:lstStyle/>
          <a:p>
            <a:endParaRPr lang="en-US"/>
          </a:p>
        </p:txBody>
      </p:sp>
      <p:sp>
        <p:nvSpPr>
          <p:cNvPr id="25611" name="Text Box 26"/>
          <p:cNvSpPr txBox="1">
            <a:spLocks noChangeArrowheads="1"/>
          </p:cNvSpPr>
          <p:nvPr/>
        </p:nvSpPr>
        <p:spPr bwMode="auto">
          <a:xfrm>
            <a:off x="1897063" y="4862513"/>
            <a:ext cx="6791325" cy="260350"/>
          </a:xfrm>
          <a:prstGeom prst="rect">
            <a:avLst/>
          </a:prstGeom>
          <a:noFill/>
          <a:ln w="9525">
            <a:noFill/>
            <a:miter lim="800000"/>
            <a:headEnd/>
            <a:tailEnd/>
          </a:ln>
        </p:spPr>
        <p:txBody>
          <a:bodyPr>
            <a:spAutoFit/>
          </a:bodyPr>
          <a:lstStyle/>
          <a:p>
            <a:pPr marL="114300" indent="-114300">
              <a:buClr>
                <a:srgbClr val="0E309B"/>
              </a:buClr>
              <a:buFont typeface="Wingdings" pitchFamily="2" charset="2"/>
              <a:buChar char="§"/>
            </a:pPr>
            <a:r>
              <a:rPr lang="en-US" sz="1100" b="1">
                <a:latin typeface="Calibri" pitchFamily="34" charset="0"/>
              </a:rPr>
              <a:t>Established SS7 / Signaling Part of Business</a:t>
            </a:r>
          </a:p>
        </p:txBody>
      </p:sp>
      <p:sp>
        <p:nvSpPr>
          <p:cNvPr id="25612" name="Text Box 25"/>
          <p:cNvSpPr txBox="1">
            <a:spLocks noChangeArrowheads="1"/>
          </p:cNvSpPr>
          <p:nvPr/>
        </p:nvSpPr>
        <p:spPr bwMode="auto">
          <a:xfrm>
            <a:off x="1190625" y="5138738"/>
            <a:ext cx="7661275" cy="260350"/>
          </a:xfrm>
          <a:prstGeom prst="rect">
            <a:avLst/>
          </a:prstGeom>
          <a:noFill/>
          <a:ln w="9525">
            <a:noFill/>
            <a:miter lim="800000"/>
            <a:headEnd/>
            <a:tailEnd/>
          </a:ln>
        </p:spPr>
        <p:txBody>
          <a:bodyPr>
            <a:spAutoFit/>
          </a:bodyPr>
          <a:lstStyle/>
          <a:p>
            <a:pPr marL="114300" indent="-114300">
              <a:buClr>
                <a:srgbClr val="0E309B"/>
              </a:buClr>
              <a:buFont typeface="Wingdings" pitchFamily="2" charset="2"/>
              <a:buChar char="§"/>
            </a:pPr>
            <a:r>
              <a:rPr lang="en-US" sz="1100" b="1">
                <a:latin typeface="Calibri" pitchFamily="34" charset="0"/>
              </a:rPr>
              <a:t>Established HMP as core to Dialogic customer value proposition</a:t>
            </a:r>
          </a:p>
        </p:txBody>
      </p:sp>
      <p:sp>
        <p:nvSpPr>
          <p:cNvPr id="25613" name="Text Box 21"/>
          <p:cNvSpPr txBox="1">
            <a:spLocks noChangeArrowheads="1"/>
          </p:cNvSpPr>
          <p:nvPr/>
        </p:nvSpPr>
        <p:spPr bwMode="auto">
          <a:xfrm>
            <a:off x="3771900" y="3752850"/>
            <a:ext cx="5372100" cy="458788"/>
          </a:xfrm>
          <a:prstGeom prst="rect">
            <a:avLst/>
          </a:prstGeom>
          <a:noFill/>
          <a:ln w="9525">
            <a:noFill/>
            <a:miter lim="800000"/>
            <a:headEnd/>
            <a:tailEnd/>
          </a:ln>
        </p:spPr>
        <p:txBody>
          <a:bodyPr>
            <a:spAutoFit/>
          </a:bodyPr>
          <a:lstStyle/>
          <a:p>
            <a:pPr marL="171450" indent="-171450">
              <a:spcBef>
                <a:spcPts val="238"/>
              </a:spcBef>
              <a:buClr>
                <a:srgbClr val="0E309B"/>
              </a:buClr>
              <a:buFont typeface="Wingdings" pitchFamily="2" charset="2"/>
              <a:buChar char="§"/>
            </a:pPr>
            <a:r>
              <a:rPr lang="en-US" sz="1100" b="1">
                <a:latin typeface="Calibri" pitchFamily="34" charset="0"/>
              </a:rPr>
              <a:t>Deeper Service Provider Segment Products / Customers</a:t>
            </a:r>
          </a:p>
          <a:p>
            <a:pPr lvl="1" indent="-171450">
              <a:spcBef>
                <a:spcPts val="238"/>
              </a:spcBef>
              <a:buFont typeface="Arial" pitchFamily="34" charset="0"/>
              <a:buChar char="−"/>
            </a:pPr>
            <a:r>
              <a:rPr lang="en-US" sz="1100" b="1">
                <a:latin typeface="Calibri" pitchFamily="34" charset="0"/>
              </a:rPr>
              <a:t>Service Provider gateway and IP media server</a:t>
            </a:r>
          </a:p>
        </p:txBody>
      </p:sp>
      <p:sp>
        <p:nvSpPr>
          <p:cNvPr id="25614" name="Text Box 9"/>
          <p:cNvSpPr txBox="1">
            <a:spLocks noChangeArrowheads="1"/>
          </p:cNvSpPr>
          <p:nvPr/>
        </p:nvSpPr>
        <p:spPr bwMode="auto">
          <a:xfrm>
            <a:off x="5278438" y="2503488"/>
            <a:ext cx="3502025" cy="260350"/>
          </a:xfrm>
          <a:prstGeom prst="rect">
            <a:avLst/>
          </a:prstGeom>
          <a:noFill/>
          <a:ln w="9525" algn="ctr">
            <a:noFill/>
            <a:miter lim="800000"/>
            <a:headEnd/>
            <a:tailEnd/>
          </a:ln>
        </p:spPr>
        <p:txBody>
          <a:bodyPr>
            <a:spAutoFit/>
          </a:bodyPr>
          <a:lstStyle/>
          <a:p>
            <a:pPr marL="171450" indent="-171450">
              <a:spcBef>
                <a:spcPct val="20000"/>
              </a:spcBef>
              <a:buClr>
                <a:srgbClr val="0E309B"/>
              </a:buClr>
              <a:buFont typeface="Wingdings" pitchFamily="2" charset="2"/>
              <a:buChar char="§"/>
            </a:pPr>
            <a:r>
              <a:rPr lang="en-US" sz="1100" b="1">
                <a:solidFill>
                  <a:schemeClr val="tx2"/>
                </a:solidFill>
                <a:latin typeface="Calibri" pitchFamily="34" charset="0"/>
              </a:rPr>
              <a:t>Extends Technology Enabling MSS Leadership</a:t>
            </a:r>
          </a:p>
        </p:txBody>
      </p:sp>
      <p:pic>
        <p:nvPicPr>
          <p:cNvPr id="25615" name="Picture 3"/>
          <p:cNvPicPr>
            <a:picLocks noChangeArrowheads="1"/>
          </p:cNvPicPr>
          <p:nvPr/>
        </p:nvPicPr>
        <p:blipFill>
          <a:blip r:embed="rId3"/>
          <a:srcRect b="28070"/>
          <a:stretch>
            <a:fillRect/>
          </a:stretch>
        </p:blipFill>
        <p:spPr bwMode="auto">
          <a:xfrm>
            <a:off x="2087563" y="3397250"/>
            <a:ext cx="1398587" cy="452438"/>
          </a:xfrm>
          <a:prstGeom prst="rect">
            <a:avLst/>
          </a:prstGeom>
          <a:noFill/>
          <a:ln w="9525">
            <a:noFill/>
            <a:miter lim="800000"/>
            <a:headEnd/>
            <a:tailEnd/>
          </a:ln>
        </p:spPr>
      </p:pic>
      <p:pic>
        <p:nvPicPr>
          <p:cNvPr id="25616" name="Picture 5" descr="NMS_Logo_title_RGB"/>
          <p:cNvPicPr>
            <a:picLocks noChangeAspect="1" noChangeArrowheads="1"/>
          </p:cNvPicPr>
          <p:nvPr/>
        </p:nvPicPr>
        <p:blipFill>
          <a:blip r:embed="rId4"/>
          <a:srcRect/>
          <a:stretch>
            <a:fillRect/>
          </a:stretch>
        </p:blipFill>
        <p:spPr bwMode="auto">
          <a:xfrm>
            <a:off x="3143250" y="2247900"/>
            <a:ext cx="1631950" cy="515938"/>
          </a:xfrm>
          <a:prstGeom prst="rect">
            <a:avLst/>
          </a:prstGeom>
          <a:noFill/>
          <a:ln w="9525">
            <a:noFill/>
            <a:miter lim="800000"/>
            <a:headEnd/>
            <a:tailEnd/>
          </a:ln>
        </p:spPr>
      </p:pic>
      <p:pic>
        <p:nvPicPr>
          <p:cNvPr id="25617" name="Picture 6" descr="OML-Logo-Final"/>
          <p:cNvPicPr>
            <a:picLocks noChangeAspect="1" noChangeArrowheads="1"/>
          </p:cNvPicPr>
          <p:nvPr/>
        </p:nvPicPr>
        <p:blipFill>
          <a:blip r:embed="rId5"/>
          <a:srcRect/>
          <a:stretch>
            <a:fillRect/>
          </a:stretch>
        </p:blipFill>
        <p:spPr bwMode="auto">
          <a:xfrm>
            <a:off x="2300288" y="2897188"/>
            <a:ext cx="1797050" cy="398462"/>
          </a:xfrm>
          <a:prstGeom prst="rect">
            <a:avLst/>
          </a:prstGeom>
          <a:noFill/>
          <a:ln w="9525" algn="ctr">
            <a:noFill/>
            <a:miter lim="800000"/>
            <a:headEnd/>
            <a:tailEnd/>
          </a:ln>
        </p:spPr>
      </p:pic>
      <p:sp>
        <p:nvSpPr>
          <p:cNvPr id="25618" name="Text Box 27"/>
          <p:cNvSpPr txBox="1">
            <a:spLocks noChangeArrowheads="1"/>
          </p:cNvSpPr>
          <p:nvPr/>
        </p:nvSpPr>
        <p:spPr bwMode="auto">
          <a:xfrm>
            <a:off x="6053138" y="1158875"/>
            <a:ext cx="3179762" cy="260350"/>
          </a:xfrm>
          <a:prstGeom prst="rect">
            <a:avLst/>
          </a:prstGeom>
          <a:noFill/>
          <a:ln w="9525">
            <a:noFill/>
            <a:miter lim="800000"/>
            <a:headEnd/>
            <a:tailEnd/>
          </a:ln>
        </p:spPr>
        <p:txBody>
          <a:bodyPr>
            <a:spAutoFit/>
          </a:bodyPr>
          <a:lstStyle/>
          <a:p>
            <a:pPr marL="114300" indent="-114300">
              <a:buClr>
                <a:srgbClr val="0E309B"/>
              </a:buClr>
              <a:buFont typeface="Wingdings" pitchFamily="2" charset="2"/>
              <a:buChar char="§"/>
            </a:pPr>
            <a:r>
              <a:rPr lang="en-US" sz="1100" b="1">
                <a:latin typeface="Calibri" pitchFamily="34" charset="0"/>
              </a:rPr>
              <a:t>Multimedia/Video VAS enabling leadership</a:t>
            </a:r>
          </a:p>
        </p:txBody>
      </p:sp>
      <p:sp>
        <p:nvSpPr>
          <p:cNvPr id="25619" name="Text Box 16"/>
          <p:cNvSpPr txBox="1">
            <a:spLocks noChangeArrowheads="1"/>
          </p:cNvSpPr>
          <p:nvPr/>
        </p:nvSpPr>
        <p:spPr bwMode="auto">
          <a:xfrm>
            <a:off x="1660525" y="5549900"/>
            <a:ext cx="495300" cy="274638"/>
          </a:xfrm>
          <a:prstGeom prst="rect">
            <a:avLst/>
          </a:prstGeom>
          <a:noFill/>
          <a:ln w="9525">
            <a:noFill/>
            <a:miter lim="800000"/>
            <a:headEnd/>
            <a:tailEnd/>
          </a:ln>
        </p:spPr>
        <p:txBody>
          <a:bodyPr wrap="none">
            <a:spAutoFit/>
          </a:bodyPr>
          <a:lstStyle/>
          <a:p>
            <a:r>
              <a:rPr lang="en-US" sz="1200" b="1">
                <a:latin typeface="Calibri" pitchFamily="34" charset="0"/>
              </a:rPr>
              <a:t>2006</a:t>
            </a:r>
          </a:p>
        </p:txBody>
      </p:sp>
      <p:sp>
        <p:nvSpPr>
          <p:cNvPr id="25620" name="Text Box 17"/>
          <p:cNvSpPr txBox="1">
            <a:spLocks noChangeArrowheads="1"/>
          </p:cNvSpPr>
          <p:nvPr/>
        </p:nvSpPr>
        <p:spPr bwMode="auto">
          <a:xfrm>
            <a:off x="3078163" y="5551488"/>
            <a:ext cx="495300" cy="274637"/>
          </a:xfrm>
          <a:prstGeom prst="rect">
            <a:avLst/>
          </a:prstGeom>
          <a:noFill/>
          <a:ln w="9525">
            <a:noFill/>
            <a:miter lim="800000"/>
            <a:headEnd/>
            <a:tailEnd/>
          </a:ln>
        </p:spPr>
        <p:txBody>
          <a:bodyPr wrap="none">
            <a:spAutoFit/>
          </a:bodyPr>
          <a:lstStyle/>
          <a:p>
            <a:r>
              <a:rPr lang="en-US" sz="1200" b="1">
                <a:latin typeface="Calibri" pitchFamily="34" charset="0"/>
              </a:rPr>
              <a:t>2007</a:t>
            </a:r>
          </a:p>
        </p:txBody>
      </p:sp>
      <p:sp>
        <p:nvSpPr>
          <p:cNvPr id="25621" name="Text Box 18"/>
          <p:cNvSpPr txBox="1">
            <a:spLocks noChangeArrowheads="1"/>
          </p:cNvSpPr>
          <p:nvPr/>
        </p:nvSpPr>
        <p:spPr bwMode="auto">
          <a:xfrm>
            <a:off x="4306888" y="5548313"/>
            <a:ext cx="495300" cy="274637"/>
          </a:xfrm>
          <a:prstGeom prst="rect">
            <a:avLst/>
          </a:prstGeom>
          <a:noFill/>
          <a:ln w="9525">
            <a:noFill/>
            <a:miter lim="800000"/>
            <a:headEnd/>
            <a:tailEnd/>
          </a:ln>
        </p:spPr>
        <p:txBody>
          <a:bodyPr wrap="none">
            <a:spAutoFit/>
          </a:bodyPr>
          <a:lstStyle/>
          <a:p>
            <a:r>
              <a:rPr lang="en-US" sz="1200" b="1">
                <a:latin typeface="Calibri" pitchFamily="34" charset="0"/>
              </a:rPr>
              <a:t>2008</a:t>
            </a:r>
          </a:p>
        </p:txBody>
      </p:sp>
      <p:sp>
        <p:nvSpPr>
          <p:cNvPr id="25622" name="Text Box 7"/>
          <p:cNvSpPr txBox="1">
            <a:spLocks noChangeArrowheads="1"/>
          </p:cNvSpPr>
          <p:nvPr/>
        </p:nvSpPr>
        <p:spPr bwMode="auto">
          <a:xfrm>
            <a:off x="809625" y="5816600"/>
            <a:ext cx="8042275" cy="323850"/>
          </a:xfrm>
          <a:prstGeom prst="rect">
            <a:avLst/>
          </a:prstGeom>
          <a:noFill/>
          <a:ln w="9525" algn="ctr">
            <a:noFill/>
            <a:miter lim="800000"/>
            <a:headEnd/>
            <a:tailEnd/>
          </a:ln>
        </p:spPr>
        <p:txBody>
          <a:bodyPr>
            <a:spAutoFit/>
          </a:bodyPr>
          <a:lstStyle/>
          <a:p>
            <a:pPr algn="ctr" eaLnBrk="1" hangingPunct="1">
              <a:lnSpc>
                <a:spcPct val="95000"/>
              </a:lnSpc>
              <a:spcBef>
                <a:spcPct val="60000"/>
              </a:spcBef>
              <a:buClr>
                <a:srgbClr val="E2720C"/>
              </a:buClr>
            </a:pPr>
            <a:r>
              <a:rPr lang="en-US" sz="1600" b="1">
                <a:solidFill>
                  <a:srgbClr val="0E30C3"/>
                </a:solidFill>
                <a:latin typeface="Trebuchet MS" pitchFamily="34" charset="0"/>
              </a:rPr>
              <a:t>“VIDEO IS THE NEW VOICE”</a:t>
            </a:r>
            <a:r>
              <a:rPr lang="en-US" sz="1600" b="1">
                <a:solidFill>
                  <a:srgbClr val="0E309B"/>
                </a:solidFill>
              </a:rPr>
              <a:t>™</a:t>
            </a:r>
            <a:endParaRPr lang="en-US" sz="1600" i="1">
              <a:solidFill>
                <a:srgbClr val="0E309B"/>
              </a:solidFill>
              <a:latin typeface="Trebuchet MS" pitchFamily="34" charset="0"/>
            </a:endParaRPr>
          </a:p>
        </p:txBody>
      </p:sp>
      <p:cxnSp>
        <p:nvCxnSpPr>
          <p:cNvPr id="25623" name="Straight Connector 31"/>
          <p:cNvCxnSpPr>
            <a:cxnSpLocks noChangeShapeType="1"/>
          </p:cNvCxnSpPr>
          <p:nvPr/>
        </p:nvCxnSpPr>
        <p:spPr bwMode="auto">
          <a:xfrm>
            <a:off x="5383213" y="2209800"/>
            <a:ext cx="3438525" cy="12700"/>
          </a:xfrm>
          <a:prstGeom prst="line">
            <a:avLst/>
          </a:prstGeom>
          <a:noFill/>
          <a:ln w="25400" algn="ctr">
            <a:solidFill>
              <a:srgbClr val="C0C0C0"/>
            </a:solidFill>
            <a:prstDash val="dash"/>
            <a:round/>
            <a:headEnd/>
            <a:tailEnd/>
          </a:ln>
        </p:spPr>
      </p:cxnSp>
      <p:pic>
        <p:nvPicPr>
          <p:cNvPr id="25624" name="Picture 11"/>
          <p:cNvPicPr>
            <a:picLocks noChangeAspect="1" noChangeArrowheads="1"/>
          </p:cNvPicPr>
          <p:nvPr/>
        </p:nvPicPr>
        <p:blipFill>
          <a:blip r:embed="rId6">
            <a:clrChange>
              <a:clrFrom>
                <a:srgbClr val="EDEDED"/>
              </a:clrFrom>
              <a:clrTo>
                <a:srgbClr val="EDEDED">
                  <a:alpha val="0"/>
                </a:srgbClr>
              </a:clrTo>
            </a:clrChange>
          </a:blip>
          <a:srcRect l="12007" b="2248"/>
          <a:stretch>
            <a:fillRect/>
          </a:stretch>
        </p:blipFill>
        <p:spPr bwMode="auto">
          <a:xfrm>
            <a:off x="160338" y="5102225"/>
            <a:ext cx="1036637" cy="384175"/>
          </a:xfrm>
          <a:prstGeom prst="rect">
            <a:avLst/>
          </a:prstGeom>
          <a:noFill/>
          <a:ln w="9525">
            <a:noFill/>
            <a:miter lim="800000"/>
            <a:headEnd/>
            <a:tailEnd/>
          </a:ln>
        </p:spPr>
      </p:pic>
      <p:cxnSp>
        <p:nvCxnSpPr>
          <p:cNvPr id="25625" name="Straight Connector 34"/>
          <p:cNvCxnSpPr>
            <a:cxnSpLocks noChangeShapeType="1"/>
          </p:cNvCxnSpPr>
          <p:nvPr/>
        </p:nvCxnSpPr>
        <p:spPr bwMode="auto">
          <a:xfrm>
            <a:off x="4786313" y="2874963"/>
            <a:ext cx="4098925" cy="15875"/>
          </a:xfrm>
          <a:prstGeom prst="line">
            <a:avLst/>
          </a:prstGeom>
          <a:noFill/>
          <a:ln w="25400" algn="ctr">
            <a:solidFill>
              <a:srgbClr val="C0C0C0"/>
            </a:solidFill>
            <a:prstDash val="dash"/>
            <a:round/>
            <a:headEnd/>
            <a:tailEnd/>
          </a:ln>
        </p:spPr>
      </p:cxnSp>
      <p:cxnSp>
        <p:nvCxnSpPr>
          <p:cNvPr id="25626" name="Straight Connector 41"/>
          <p:cNvCxnSpPr>
            <a:cxnSpLocks noChangeShapeType="1"/>
          </p:cNvCxnSpPr>
          <p:nvPr/>
        </p:nvCxnSpPr>
        <p:spPr bwMode="auto">
          <a:xfrm>
            <a:off x="4359275" y="3282950"/>
            <a:ext cx="4513263" cy="12700"/>
          </a:xfrm>
          <a:prstGeom prst="line">
            <a:avLst/>
          </a:prstGeom>
          <a:noFill/>
          <a:ln w="25400" algn="ctr">
            <a:solidFill>
              <a:srgbClr val="C0C0C0"/>
            </a:solidFill>
            <a:prstDash val="dash"/>
            <a:round/>
            <a:headEnd/>
            <a:tailEnd/>
          </a:ln>
        </p:spPr>
      </p:cxnSp>
      <p:sp>
        <p:nvSpPr>
          <p:cNvPr id="25627" name="Rectangle 31"/>
          <p:cNvSpPr>
            <a:spLocks noChangeArrowheads="1"/>
          </p:cNvSpPr>
          <p:nvPr/>
        </p:nvSpPr>
        <p:spPr bwMode="auto">
          <a:xfrm>
            <a:off x="312738" y="211138"/>
            <a:ext cx="8382000" cy="762000"/>
          </a:xfrm>
          <a:prstGeom prst="rect">
            <a:avLst/>
          </a:prstGeom>
          <a:noFill/>
          <a:ln w="9525">
            <a:noFill/>
            <a:miter lim="800000"/>
            <a:headEnd/>
            <a:tailEnd/>
          </a:ln>
        </p:spPr>
        <p:txBody>
          <a:bodyPr lIns="0" tIns="0" rIns="0" bIns="0" anchor="ctr"/>
          <a:lstStyle/>
          <a:p>
            <a:pPr algn="ctr" eaLnBrk="1" hangingPunct="1"/>
            <a:r>
              <a:rPr lang="en-US" sz="2600" b="1">
                <a:solidFill>
                  <a:schemeClr val="bg1"/>
                </a:solidFill>
                <a:latin typeface="Calibri" pitchFamily="34" charset="0"/>
              </a:rPr>
              <a:t>Dialogic Evolution</a:t>
            </a:r>
          </a:p>
        </p:txBody>
      </p:sp>
      <p:pic>
        <p:nvPicPr>
          <p:cNvPr id="25628" name="Picture 7" descr="ITLDialogicRGB_PC"/>
          <p:cNvPicPr>
            <a:picLocks noChangeAspect="1" noChangeArrowheads="1"/>
          </p:cNvPicPr>
          <p:nvPr/>
        </p:nvPicPr>
        <p:blipFill>
          <a:blip r:embed="rId7"/>
          <a:srcRect/>
          <a:stretch>
            <a:fillRect/>
          </a:stretch>
        </p:blipFill>
        <p:spPr bwMode="auto">
          <a:xfrm>
            <a:off x="1262063" y="4017963"/>
            <a:ext cx="1362075" cy="469900"/>
          </a:xfrm>
          <a:prstGeom prst="rect">
            <a:avLst/>
          </a:prstGeom>
          <a:noFill/>
          <a:ln w="9525">
            <a:noFill/>
            <a:miter lim="800000"/>
            <a:headEnd/>
            <a:tailEnd/>
          </a:ln>
        </p:spPr>
      </p:pic>
      <p:sp>
        <p:nvSpPr>
          <p:cNvPr id="25629" name="Freeform 6"/>
          <p:cNvSpPr>
            <a:spLocks/>
          </p:cNvSpPr>
          <p:nvPr/>
        </p:nvSpPr>
        <p:spPr bwMode="auto">
          <a:xfrm>
            <a:off x="1155700" y="1017588"/>
            <a:ext cx="5118100" cy="3911600"/>
          </a:xfrm>
          <a:custGeom>
            <a:avLst/>
            <a:gdLst>
              <a:gd name="T0" fmla="*/ 0 w 3045"/>
              <a:gd name="T1" fmla="*/ 2147483647 h 2348"/>
              <a:gd name="T2" fmla="*/ 2147483647 w 3045"/>
              <a:gd name="T3" fmla="*/ 2147483647 h 2348"/>
              <a:gd name="T4" fmla="*/ 2147483647 w 3045"/>
              <a:gd name="T5" fmla="*/ 0 h 2348"/>
              <a:gd name="T6" fmla="*/ 0 60000 65536"/>
              <a:gd name="T7" fmla="*/ 0 60000 65536"/>
              <a:gd name="T8" fmla="*/ 0 60000 65536"/>
              <a:gd name="T9" fmla="*/ 0 w 3045"/>
              <a:gd name="T10" fmla="*/ 0 h 2348"/>
              <a:gd name="T11" fmla="*/ 3045 w 3045"/>
              <a:gd name="T12" fmla="*/ 2348 h 2348"/>
            </a:gdLst>
            <a:ahLst/>
            <a:cxnLst>
              <a:cxn ang="T6">
                <a:pos x="T0" y="T1"/>
              </a:cxn>
              <a:cxn ang="T7">
                <a:pos x="T2" y="T3"/>
              </a:cxn>
              <a:cxn ang="T8">
                <a:pos x="T4" y="T5"/>
              </a:cxn>
            </a:cxnLst>
            <a:rect l="T9" t="T10" r="T11" b="T12"/>
            <a:pathLst>
              <a:path w="3045" h="2348">
                <a:moveTo>
                  <a:pt x="0" y="2348"/>
                </a:moveTo>
                <a:cubicBezTo>
                  <a:pt x="462" y="2329"/>
                  <a:pt x="1019" y="2005"/>
                  <a:pt x="1526" y="1614"/>
                </a:cubicBezTo>
                <a:cubicBezTo>
                  <a:pt x="2033" y="1223"/>
                  <a:pt x="2728" y="436"/>
                  <a:pt x="3045" y="0"/>
                </a:cubicBezTo>
              </a:path>
            </a:pathLst>
          </a:custGeom>
          <a:noFill/>
          <a:ln w="76200">
            <a:solidFill>
              <a:srgbClr val="849133"/>
            </a:solidFill>
            <a:round/>
            <a:headEnd/>
            <a:tailEnd type="triangle" w="med" len="med"/>
          </a:ln>
        </p:spPr>
        <p:txBody>
          <a:bodyPr anchor="ctr"/>
          <a:lstStyle/>
          <a:p>
            <a:endParaRPr lang="en-US"/>
          </a:p>
        </p:txBody>
      </p:sp>
      <p:sp>
        <p:nvSpPr>
          <p:cNvPr id="25630" name="Round Diagonal Corner Rectangle 3"/>
          <p:cNvSpPr>
            <a:spLocks noChangeArrowheads="1"/>
          </p:cNvSpPr>
          <p:nvPr/>
        </p:nvSpPr>
        <p:spPr bwMode="auto">
          <a:xfrm>
            <a:off x="2790825" y="5857875"/>
            <a:ext cx="5791200" cy="331788"/>
          </a:xfrm>
          <a:custGeom>
            <a:avLst/>
            <a:gdLst>
              <a:gd name="T0" fmla="*/ 4885824 w 6864350"/>
              <a:gd name="T1" fmla="*/ 85822 h 641350"/>
              <a:gd name="T2" fmla="*/ 2442912 w 6864350"/>
              <a:gd name="T3" fmla="*/ 171643 h 641350"/>
              <a:gd name="T4" fmla="*/ 0 w 6864350"/>
              <a:gd name="T5" fmla="*/ 85822 h 641350"/>
              <a:gd name="T6" fmla="*/ 2442912 w 6864350"/>
              <a:gd name="T7" fmla="*/ 0 h 641350"/>
              <a:gd name="T8" fmla="*/ 0 60000 65536"/>
              <a:gd name="T9" fmla="*/ 5898240 60000 65536"/>
              <a:gd name="T10" fmla="*/ 11796480 60000 65536"/>
              <a:gd name="T11" fmla="*/ 17694720 60000 65536"/>
              <a:gd name="T12" fmla="*/ 31308 w 6864350"/>
              <a:gd name="T13" fmla="*/ 31307 h 641350"/>
              <a:gd name="T14" fmla="*/ 6833042 w 6864350"/>
              <a:gd name="T15" fmla="*/ 610043 h 641350"/>
            </a:gdLst>
            <a:ahLst/>
            <a:cxnLst>
              <a:cxn ang="T8">
                <a:pos x="T0" y="T1"/>
              </a:cxn>
              <a:cxn ang="T9">
                <a:pos x="T2" y="T3"/>
              </a:cxn>
              <a:cxn ang="T10">
                <a:pos x="T4" y="T5"/>
              </a:cxn>
              <a:cxn ang="T11">
                <a:pos x="T6" y="T7"/>
              </a:cxn>
            </a:cxnLst>
            <a:rect l="T12" t="T13" r="T14" b="T15"/>
            <a:pathLst>
              <a:path w="6864350" h="641350">
                <a:moveTo>
                  <a:pt x="106894" y="0"/>
                </a:moveTo>
                <a:lnTo>
                  <a:pt x="6864350" y="0"/>
                </a:lnTo>
                <a:lnTo>
                  <a:pt x="6864350" y="534456"/>
                </a:lnTo>
                <a:cubicBezTo>
                  <a:pt x="6864350" y="593491"/>
                  <a:pt x="6816491" y="641349"/>
                  <a:pt x="6757456" y="641350"/>
                </a:cubicBezTo>
                <a:lnTo>
                  <a:pt x="0" y="641350"/>
                </a:lnTo>
                <a:lnTo>
                  <a:pt x="0" y="106894"/>
                </a:lnTo>
                <a:cubicBezTo>
                  <a:pt x="0" y="47858"/>
                  <a:pt x="47858" y="0"/>
                  <a:pt x="106893" y="0"/>
                </a:cubicBezTo>
                <a:close/>
              </a:path>
            </a:pathLst>
          </a:custGeom>
          <a:gradFill rotWithShape="1">
            <a:gsLst>
              <a:gs pos="0">
                <a:srgbClr val="0E309B"/>
              </a:gs>
              <a:gs pos="100000">
                <a:srgbClr val="0098DB"/>
              </a:gs>
            </a:gsLst>
            <a:lin ang="16200000"/>
          </a:gradFill>
          <a:ln w="9525" algn="ctr">
            <a:solidFill>
              <a:srgbClr val="0E309B"/>
            </a:solidFill>
            <a:round/>
            <a:headEnd/>
            <a:tailEnd/>
          </a:ln>
        </p:spPr>
        <p:txBody>
          <a:bodyPr anchor="ctr"/>
          <a:lstStyle/>
          <a:p>
            <a:pPr algn="ctr"/>
            <a:r>
              <a:rPr lang="en-US" sz="2000" b="1">
                <a:solidFill>
                  <a:schemeClr val="bg1"/>
                </a:solidFill>
                <a:latin typeface="Calibri" pitchFamily="34" charset="0"/>
              </a:rPr>
              <a:t>“VIDEO IS THE NEW VOICE”™</a:t>
            </a:r>
          </a:p>
        </p:txBody>
      </p:sp>
      <p:sp>
        <p:nvSpPr>
          <p:cNvPr id="25631" name="Text Box 18"/>
          <p:cNvSpPr txBox="1">
            <a:spLocks noChangeArrowheads="1"/>
          </p:cNvSpPr>
          <p:nvPr/>
        </p:nvSpPr>
        <p:spPr bwMode="auto">
          <a:xfrm>
            <a:off x="5487988" y="5535613"/>
            <a:ext cx="495300" cy="274637"/>
          </a:xfrm>
          <a:prstGeom prst="rect">
            <a:avLst/>
          </a:prstGeom>
          <a:noFill/>
          <a:ln w="9525">
            <a:noFill/>
            <a:miter lim="800000"/>
            <a:headEnd/>
            <a:tailEnd/>
          </a:ln>
        </p:spPr>
        <p:txBody>
          <a:bodyPr wrap="none">
            <a:spAutoFit/>
          </a:bodyPr>
          <a:lstStyle/>
          <a:p>
            <a:r>
              <a:rPr lang="en-US" sz="1200" b="1">
                <a:latin typeface="Calibri" pitchFamily="34" charset="0"/>
              </a:rPr>
              <a:t>2009</a:t>
            </a:r>
          </a:p>
        </p:txBody>
      </p:sp>
      <p:sp>
        <p:nvSpPr>
          <p:cNvPr id="25632" name="Text Box 18"/>
          <p:cNvSpPr txBox="1">
            <a:spLocks noChangeArrowheads="1"/>
          </p:cNvSpPr>
          <p:nvPr/>
        </p:nvSpPr>
        <p:spPr bwMode="auto">
          <a:xfrm>
            <a:off x="6669088" y="5522913"/>
            <a:ext cx="495300" cy="274637"/>
          </a:xfrm>
          <a:prstGeom prst="rect">
            <a:avLst/>
          </a:prstGeom>
          <a:noFill/>
          <a:ln w="9525">
            <a:noFill/>
            <a:miter lim="800000"/>
            <a:headEnd/>
            <a:tailEnd/>
          </a:ln>
        </p:spPr>
        <p:txBody>
          <a:bodyPr wrap="none">
            <a:spAutoFit/>
          </a:bodyPr>
          <a:lstStyle/>
          <a:p>
            <a:r>
              <a:rPr lang="en-US" sz="1200" b="1">
                <a:latin typeface="Calibri" pitchFamily="34" charset="0"/>
              </a:rPr>
              <a:t>2010</a:t>
            </a:r>
          </a:p>
        </p:txBody>
      </p:sp>
      <p:sp>
        <p:nvSpPr>
          <p:cNvPr id="25633" name="Text Box 27"/>
          <p:cNvSpPr txBox="1">
            <a:spLocks noChangeArrowheads="1"/>
          </p:cNvSpPr>
          <p:nvPr/>
        </p:nvSpPr>
        <p:spPr bwMode="auto">
          <a:xfrm>
            <a:off x="5926138" y="1349375"/>
            <a:ext cx="3522662" cy="260350"/>
          </a:xfrm>
          <a:prstGeom prst="rect">
            <a:avLst/>
          </a:prstGeom>
          <a:noFill/>
          <a:ln w="9525">
            <a:noFill/>
            <a:miter lim="800000"/>
            <a:headEnd/>
            <a:tailEnd/>
          </a:ln>
        </p:spPr>
        <p:txBody>
          <a:bodyPr>
            <a:spAutoFit/>
          </a:bodyPr>
          <a:lstStyle/>
          <a:p>
            <a:pPr marL="114300" indent="-114300">
              <a:buClr>
                <a:srgbClr val="0E309B"/>
              </a:buClr>
              <a:buFont typeface="Wingdings" pitchFamily="2" charset="2"/>
              <a:buChar char="§"/>
            </a:pPr>
            <a:r>
              <a:rPr lang="en-US" sz="1100" b="1">
                <a:latin typeface="Calibri" pitchFamily="34" charset="0"/>
              </a:rPr>
              <a:t>Extend into Web communication innovators</a:t>
            </a:r>
          </a:p>
        </p:txBody>
      </p:sp>
      <p:sp>
        <p:nvSpPr>
          <p:cNvPr id="25634" name="Text Box 27"/>
          <p:cNvSpPr txBox="1">
            <a:spLocks noChangeArrowheads="1"/>
          </p:cNvSpPr>
          <p:nvPr/>
        </p:nvSpPr>
        <p:spPr bwMode="auto">
          <a:xfrm>
            <a:off x="5803900" y="1565275"/>
            <a:ext cx="3179763" cy="260350"/>
          </a:xfrm>
          <a:prstGeom prst="rect">
            <a:avLst/>
          </a:prstGeom>
          <a:noFill/>
          <a:ln w="9525">
            <a:noFill/>
            <a:miter lim="800000"/>
            <a:headEnd/>
            <a:tailEnd/>
          </a:ln>
        </p:spPr>
        <p:txBody>
          <a:bodyPr>
            <a:spAutoFit/>
          </a:bodyPr>
          <a:lstStyle/>
          <a:p>
            <a:pPr marL="114300" indent="-114300">
              <a:buClr>
                <a:srgbClr val="0E309B"/>
              </a:buClr>
              <a:buFont typeface="Wingdings" pitchFamily="2" charset="2"/>
              <a:buChar char="§"/>
            </a:pPr>
            <a:r>
              <a:rPr lang="en-US" sz="1100" b="1">
                <a:latin typeface="Calibri" pitchFamily="34" charset="0"/>
              </a:rPr>
              <a:t>TDM to IP Transition Leadership</a:t>
            </a:r>
          </a:p>
        </p:txBody>
      </p:sp>
      <p:sp>
        <p:nvSpPr>
          <p:cNvPr id="25635" name="Text Box 27"/>
          <p:cNvSpPr txBox="1">
            <a:spLocks noChangeArrowheads="1"/>
          </p:cNvSpPr>
          <p:nvPr/>
        </p:nvSpPr>
        <p:spPr bwMode="auto">
          <a:xfrm>
            <a:off x="5646738" y="1758950"/>
            <a:ext cx="3979862" cy="260350"/>
          </a:xfrm>
          <a:prstGeom prst="rect">
            <a:avLst/>
          </a:prstGeom>
          <a:noFill/>
          <a:ln w="9525">
            <a:noFill/>
            <a:miter lim="800000"/>
            <a:headEnd/>
            <a:tailEnd/>
          </a:ln>
        </p:spPr>
        <p:txBody>
          <a:bodyPr>
            <a:spAutoFit/>
          </a:bodyPr>
          <a:lstStyle/>
          <a:p>
            <a:pPr marL="114300" indent="-114300">
              <a:buClr>
                <a:srgbClr val="0E309B"/>
              </a:buClr>
              <a:buFont typeface="Wingdings" pitchFamily="2" charset="2"/>
              <a:buChar char="§"/>
            </a:pPr>
            <a:r>
              <a:rPr lang="en-US" sz="1100" b="1"/>
              <a:t>HD Voice</a:t>
            </a:r>
          </a:p>
        </p:txBody>
      </p:sp>
      <p:sp>
        <p:nvSpPr>
          <p:cNvPr id="25636" name="Text Box 27"/>
          <p:cNvSpPr txBox="1">
            <a:spLocks noChangeArrowheads="1"/>
          </p:cNvSpPr>
          <p:nvPr/>
        </p:nvSpPr>
        <p:spPr bwMode="auto">
          <a:xfrm>
            <a:off x="5456238" y="1962150"/>
            <a:ext cx="3979862" cy="260350"/>
          </a:xfrm>
          <a:prstGeom prst="rect">
            <a:avLst/>
          </a:prstGeom>
          <a:noFill/>
          <a:ln w="9525">
            <a:noFill/>
            <a:miter lim="800000"/>
            <a:headEnd/>
            <a:tailEnd/>
          </a:ln>
        </p:spPr>
        <p:txBody>
          <a:bodyPr>
            <a:spAutoFit/>
          </a:bodyPr>
          <a:lstStyle/>
          <a:p>
            <a:pPr marL="114300" indent="-114300">
              <a:buClr>
                <a:srgbClr val="0E309B"/>
              </a:buClr>
              <a:buFont typeface="Wingdings" pitchFamily="2" charset="2"/>
              <a:buChar char="§"/>
            </a:pPr>
            <a:r>
              <a:rPr lang="en-US" sz="1100" b="1">
                <a:latin typeface="Calibri" pitchFamily="34" charset="0"/>
              </a:rPr>
              <a:t>Enabling Video IP Streaming Value Added Services</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196850" y="0"/>
            <a:ext cx="9509125" cy="6858000"/>
          </a:xfrm>
          <a:prstGeom prst="rect">
            <a:avLst/>
          </a:prstGeom>
          <a:solidFill>
            <a:schemeClr val="bg1"/>
          </a:solidFill>
          <a:ln w="9525">
            <a:noFill/>
            <a:miter lim="800000"/>
            <a:headEnd/>
            <a:tailEnd/>
          </a:ln>
        </p:spPr>
        <p:txBody>
          <a:bodyPr wrap="none" anchor="ctr"/>
          <a:lstStyle/>
          <a:p>
            <a:endParaRPr lang="en-US" sz="2400" b="0">
              <a:solidFill>
                <a:srgbClr val="000000"/>
              </a:solidFill>
              <a:latin typeface="Arial" pitchFamily="34" charset="0"/>
            </a:endParaRPr>
          </a:p>
        </p:txBody>
      </p:sp>
      <p:pic>
        <p:nvPicPr>
          <p:cNvPr id="64514" name="Picture 10" descr="DialogicTagline_Final_rgb"/>
          <p:cNvPicPr>
            <a:picLocks noChangeAspect="1" noChangeArrowheads="1"/>
          </p:cNvPicPr>
          <p:nvPr/>
        </p:nvPicPr>
        <p:blipFill>
          <a:blip r:embed="rId3"/>
          <a:srcRect/>
          <a:stretch>
            <a:fillRect/>
          </a:stretch>
        </p:blipFill>
        <p:spPr bwMode="auto">
          <a:xfrm>
            <a:off x="2143125" y="1705758"/>
            <a:ext cx="4852988" cy="1309688"/>
          </a:xfrm>
          <a:prstGeom prst="rect">
            <a:avLst/>
          </a:prstGeom>
          <a:noFill/>
          <a:ln w="9525">
            <a:noFill/>
            <a:miter lim="800000"/>
            <a:headEnd/>
            <a:tailEnd/>
          </a:ln>
        </p:spPr>
      </p:pic>
      <p:sp>
        <p:nvSpPr>
          <p:cNvPr id="64515" name="Text Box 3"/>
          <p:cNvSpPr txBox="1">
            <a:spLocks noChangeArrowheads="1"/>
          </p:cNvSpPr>
          <p:nvPr/>
        </p:nvSpPr>
        <p:spPr bwMode="auto">
          <a:xfrm>
            <a:off x="192150" y="3837896"/>
            <a:ext cx="8672513" cy="2446824"/>
          </a:xfrm>
          <a:prstGeom prst="rect">
            <a:avLst/>
          </a:prstGeom>
          <a:noFill/>
          <a:ln w="9525">
            <a:noFill/>
            <a:miter lim="800000"/>
            <a:headEnd/>
            <a:tailEnd/>
          </a:ln>
        </p:spPr>
        <p:txBody>
          <a:bodyPr>
            <a:spAutoFit/>
          </a:bodyPr>
          <a:lstStyle/>
          <a:p>
            <a:r>
              <a:rPr lang="en-US" sz="900" b="0" dirty="0">
                <a:solidFill>
                  <a:srgbClr val="000000"/>
                </a:solidFill>
                <a:latin typeface="Arial" pitchFamily="34" charset="0"/>
              </a:rPr>
              <a:t>Dialogic, Dialogic Pro, </a:t>
            </a:r>
            <a:r>
              <a:rPr lang="en-US" sz="900" b="0" dirty="0" err="1">
                <a:solidFill>
                  <a:srgbClr val="000000"/>
                </a:solidFill>
                <a:latin typeface="Arial" pitchFamily="34" charset="0"/>
              </a:rPr>
              <a:t>Brooktrout</a:t>
            </a:r>
            <a:r>
              <a:rPr lang="en-US" sz="900" b="0" dirty="0">
                <a:solidFill>
                  <a:srgbClr val="000000"/>
                </a:solidFill>
                <a:latin typeface="Arial" pitchFamily="34" charset="0"/>
              </a:rPr>
              <a:t>, Diva, Diva ISDN, Making Innovation Thrive, Video is the New Voice, </a:t>
            </a:r>
            <a:r>
              <a:rPr lang="en-US" sz="900" b="0" dirty="0" err="1">
                <a:solidFill>
                  <a:srgbClr val="000000"/>
                </a:solidFill>
                <a:latin typeface="Arial" pitchFamily="34" charset="0"/>
              </a:rPr>
              <a:t>Diastar</a:t>
            </a:r>
            <a:r>
              <a:rPr lang="en-US" sz="900" b="0" dirty="0">
                <a:solidFill>
                  <a:srgbClr val="000000"/>
                </a:solidFill>
                <a:latin typeface="Arial" pitchFamily="34" charset="0"/>
              </a:rPr>
              <a:t>, Cantata, </a:t>
            </a:r>
            <a:r>
              <a:rPr lang="en-US" sz="900" b="0" dirty="0" err="1">
                <a:solidFill>
                  <a:srgbClr val="000000"/>
                </a:solidFill>
                <a:latin typeface="Arial" pitchFamily="34" charset="0"/>
              </a:rPr>
              <a:t>TruFax</a:t>
            </a:r>
            <a:r>
              <a:rPr lang="en-US" sz="900" b="0" dirty="0">
                <a:solidFill>
                  <a:srgbClr val="000000"/>
                </a:solidFill>
                <a:latin typeface="Arial" pitchFamily="34" charset="0"/>
              </a:rPr>
              <a:t>, </a:t>
            </a:r>
            <a:r>
              <a:rPr lang="en-US" sz="900" b="0" dirty="0" err="1">
                <a:solidFill>
                  <a:srgbClr val="000000"/>
                </a:solidFill>
                <a:latin typeface="Arial" pitchFamily="34" charset="0"/>
              </a:rPr>
              <a:t>SwitchKit</a:t>
            </a:r>
            <a:r>
              <a:rPr lang="en-US" sz="900" b="0" dirty="0">
                <a:solidFill>
                  <a:srgbClr val="000000"/>
                </a:solidFill>
                <a:latin typeface="Arial" pitchFamily="34" charset="0"/>
              </a:rPr>
              <a:t>, </a:t>
            </a:r>
            <a:r>
              <a:rPr lang="en-US" sz="900" b="0" dirty="0" err="1">
                <a:solidFill>
                  <a:srgbClr val="000000"/>
                </a:solidFill>
                <a:latin typeface="Arial" pitchFamily="34" charset="0"/>
              </a:rPr>
              <a:t>SnowShore</a:t>
            </a:r>
            <a:r>
              <a:rPr lang="en-US" sz="900" b="0" dirty="0">
                <a:solidFill>
                  <a:srgbClr val="000000"/>
                </a:solidFill>
                <a:latin typeface="Arial" pitchFamily="34" charset="0"/>
              </a:rPr>
              <a:t>, </a:t>
            </a:r>
            <a:r>
              <a:rPr lang="en-US" sz="900" b="0" dirty="0" err="1">
                <a:solidFill>
                  <a:srgbClr val="000000"/>
                </a:solidFill>
                <a:latin typeface="Arial" pitchFamily="34" charset="0"/>
              </a:rPr>
              <a:t>Eicon</a:t>
            </a:r>
            <a:r>
              <a:rPr lang="en-US" sz="900" b="0" dirty="0">
                <a:solidFill>
                  <a:srgbClr val="000000"/>
                </a:solidFill>
                <a:latin typeface="Arial" pitchFamily="34" charset="0"/>
              </a:rPr>
              <a:t>, </a:t>
            </a:r>
            <a:r>
              <a:rPr lang="en-US" sz="900" b="0" dirty="0" err="1">
                <a:solidFill>
                  <a:srgbClr val="000000"/>
                </a:solidFill>
                <a:latin typeface="Arial" pitchFamily="34" charset="0"/>
              </a:rPr>
              <a:t>Eicon</a:t>
            </a:r>
            <a:r>
              <a:rPr lang="en-US" sz="900" b="0" dirty="0">
                <a:solidFill>
                  <a:srgbClr val="000000"/>
                </a:solidFill>
                <a:latin typeface="Arial" pitchFamily="34" charset="0"/>
              </a:rPr>
              <a:t> Networks, NMS Communications, NMS (stylized), </a:t>
            </a:r>
            <a:r>
              <a:rPr lang="en-US" sz="900" b="0" dirty="0" err="1">
                <a:solidFill>
                  <a:srgbClr val="000000"/>
                </a:solidFill>
                <a:latin typeface="Arial" pitchFamily="34" charset="0"/>
              </a:rPr>
              <a:t>Eiconcard</a:t>
            </a:r>
            <a:r>
              <a:rPr lang="en-US" sz="900" b="0" dirty="0">
                <a:solidFill>
                  <a:srgbClr val="000000"/>
                </a:solidFill>
                <a:latin typeface="Arial" pitchFamily="34" charset="0"/>
              </a:rPr>
              <a:t>, </a:t>
            </a:r>
            <a:r>
              <a:rPr lang="en-US" sz="900" b="0" dirty="0" err="1">
                <a:solidFill>
                  <a:srgbClr val="000000"/>
                </a:solidFill>
                <a:latin typeface="Arial" pitchFamily="34" charset="0"/>
              </a:rPr>
              <a:t>SIPcontrol</a:t>
            </a:r>
            <a:r>
              <a:rPr lang="en-US" sz="900" b="0" dirty="0">
                <a:solidFill>
                  <a:srgbClr val="000000"/>
                </a:solidFill>
                <a:latin typeface="Arial" pitchFamily="34" charset="0"/>
              </a:rPr>
              <a:t>, </a:t>
            </a:r>
            <a:r>
              <a:rPr lang="en-US" sz="900" b="0" dirty="0" err="1">
                <a:solidFill>
                  <a:srgbClr val="000000"/>
                </a:solidFill>
                <a:latin typeface="Arial" pitchFamily="34" charset="0"/>
              </a:rPr>
              <a:t>TrustedVideo</a:t>
            </a:r>
            <a:r>
              <a:rPr lang="en-US" sz="900" b="0" dirty="0">
                <a:solidFill>
                  <a:srgbClr val="000000"/>
                </a:solidFill>
                <a:latin typeface="Arial" pitchFamily="34" charset="0"/>
              </a:rPr>
              <a:t>, </a:t>
            </a:r>
            <a:r>
              <a:rPr lang="en-US" sz="900" b="0" dirty="0" err="1">
                <a:solidFill>
                  <a:srgbClr val="000000"/>
                </a:solidFill>
                <a:latin typeface="Arial" pitchFamily="34" charset="0"/>
              </a:rPr>
              <a:t>Exnet</a:t>
            </a:r>
            <a:r>
              <a:rPr lang="en-US" sz="900" b="0" dirty="0">
                <a:solidFill>
                  <a:srgbClr val="000000"/>
                </a:solidFill>
                <a:latin typeface="Arial" pitchFamily="34" charset="0"/>
              </a:rPr>
              <a:t>, EXS, Connecting to Growth, Fusion, Vision, </a:t>
            </a:r>
            <a:r>
              <a:rPr lang="en-US" sz="900" b="0" dirty="0" err="1">
                <a:solidFill>
                  <a:srgbClr val="000000"/>
                </a:solidFill>
                <a:latin typeface="Arial" pitchFamily="34" charset="0"/>
              </a:rPr>
              <a:t>PacketMedia</a:t>
            </a:r>
            <a:r>
              <a:rPr lang="en-US" sz="900" b="0" dirty="0">
                <a:solidFill>
                  <a:srgbClr val="000000"/>
                </a:solidFill>
                <a:latin typeface="Arial" pitchFamily="34" charset="0"/>
              </a:rPr>
              <a:t>, </a:t>
            </a:r>
            <a:r>
              <a:rPr lang="en-US" sz="900" b="0" dirty="0" err="1">
                <a:solidFill>
                  <a:srgbClr val="000000"/>
                </a:solidFill>
                <a:latin typeface="Arial" pitchFamily="34" charset="0"/>
              </a:rPr>
              <a:t>NaturalAccess</a:t>
            </a:r>
            <a:r>
              <a:rPr lang="en-US" sz="900" b="0" dirty="0">
                <a:solidFill>
                  <a:srgbClr val="000000"/>
                </a:solidFill>
                <a:latin typeface="Arial" pitchFamily="34" charset="0"/>
              </a:rPr>
              <a:t>, </a:t>
            </a:r>
            <a:r>
              <a:rPr lang="en-US" sz="900" b="0" dirty="0" err="1">
                <a:solidFill>
                  <a:srgbClr val="000000"/>
                </a:solidFill>
                <a:latin typeface="Arial" pitchFamily="34" charset="0"/>
              </a:rPr>
              <a:t>NaturalCallControl</a:t>
            </a:r>
            <a:r>
              <a:rPr lang="en-US" sz="900" b="0" dirty="0">
                <a:solidFill>
                  <a:srgbClr val="000000"/>
                </a:solidFill>
                <a:latin typeface="Arial" pitchFamily="34" charset="0"/>
              </a:rPr>
              <a:t>, </a:t>
            </a:r>
            <a:r>
              <a:rPr lang="en-US" sz="900" b="0" dirty="0" err="1">
                <a:solidFill>
                  <a:srgbClr val="000000"/>
                </a:solidFill>
                <a:latin typeface="Arial" pitchFamily="34" charset="0"/>
              </a:rPr>
              <a:t>NaturalConference</a:t>
            </a:r>
            <a:r>
              <a:rPr lang="en-US" sz="900" b="0" dirty="0">
                <a:solidFill>
                  <a:srgbClr val="000000"/>
                </a:solidFill>
                <a:latin typeface="Arial" pitchFamily="34" charset="0"/>
              </a:rPr>
              <a:t>, </a:t>
            </a:r>
            <a:r>
              <a:rPr lang="en-US" sz="900" b="0" dirty="0" err="1">
                <a:solidFill>
                  <a:srgbClr val="000000"/>
                </a:solidFill>
                <a:latin typeface="Arial" pitchFamily="34" charset="0"/>
              </a:rPr>
              <a:t>NaturalFax</a:t>
            </a:r>
            <a:r>
              <a:rPr lang="en-US" sz="900" b="0" dirty="0">
                <a:solidFill>
                  <a:srgbClr val="000000"/>
                </a:solidFill>
                <a:latin typeface="Arial" pitchFamily="34" charset="0"/>
              </a:rPr>
              <a:t> and Shiva, among others as well as related logos, are either registered trademarks or trademarks of Dialogic Corporation or its subsidiaries (“Dialogic”). The names of actual companies and products mentioned herein are the trademarks of their respective owners. Dialogic encourages all users of its products to procure all necessary intellectual property licenses required to implement their concepts or applications, which licenses may vary from country to country. Dialogic may make changes to specifications, product descriptions, and plans at any time, without notice</a:t>
            </a:r>
            <a:r>
              <a:rPr lang="en-US" sz="900" b="0" dirty="0" smtClean="0">
                <a:solidFill>
                  <a:srgbClr val="000000"/>
                </a:solidFill>
                <a:latin typeface="Arial" pitchFamily="34" charset="0"/>
              </a:rPr>
              <a:t>.</a:t>
            </a:r>
          </a:p>
          <a:p>
            <a:endParaRPr lang="en-US" sz="900" b="0" dirty="0" smtClean="0">
              <a:solidFill>
                <a:srgbClr val="000000"/>
              </a:solidFill>
              <a:latin typeface="Arial" pitchFamily="34" charset="0"/>
            </a:endParaRPr>
          </a:p>
          <a:p>
            <a:r>
              <a:rPr lang="en-US" sz="900" b="0" dirty="0" smtClean="0">
                <a:solidFill>
                  <a:srgbClr val="000000"/>
                </a:solidFill>
                <a:latin typeface="Arial" pitchFamily="34" charset="0"/>
              </a:rPr>
              <a:t>This document discusses one or more open source products, systems and/or releases. Dialogic is not responsible for your decision to use open source in connection with Dialogic products (including without limitation those referred to herein), nor is Dialogic responsible for any present or future effects such usage might have, including without limitation effects on your products, your business, or your intellectual property rights.</a:t>
            </a:r>
          </a:p>
          <a:p>
            <a:endParaRPr lang="en-US" sz="900" b="0" dirty="0" smtClean="0">
              <a:solidFill>
                <a:srgbClr val="000000"/>
              </a:solidFill>
              <a:latin typeface="Arial" pitchFamily="34" charset="0"/>
            </a:endParaRPr>
          </a:p>
          <a:p>
            <a:endParaRPr lang="en-US" sz="900" u="sng" dirty="0" smtClean="0">
              <a:solidFill>
                <a:srgbClr val="000000"/>
              </a:solidFill>
              <a:latin typeface="Arial" pitchFamily="34" charset="0"/>
            </a:endParaRPr>
          </a:p>
          <a:p>
            <a:r>
              <a:rPr lang="en-US" sz="900" u="sng" dirty="0" smtClean="0">
                <a:solidFill>
                  <a:srgbClr val="000000"/>
                </a:solidFill>
                <a:latin typeface="Arial" pitchFamily="34" charset="0"/>
              </a:rPr>
              <a:t>USE </a:t>
            </a:r>
            <a:r>
              <a:rPr lang="en-US" sz="900" u="sng" dirty="0">
                <a:solidFill>
                  <a:srgbClr val="000000"/>
                </a:solidFill>
                <a:latin typeface="Arial" pitchFamily="34" charset="0"/>
              </a:rPr>
              <a:t>CASE(S)</a:t>
            </a:r>
            <a:r>
              <a:rPr lang="en-US" sz="900" b="0" dirty="0">
                <a:solidFill>
                  <a:srgbClr val="000000"/>
                </a:solidFill>
                <a:latin typeface="Arial" pitchFamily="34" charset="0"/>
              </a:rPr>
              <a:t/>
            </a:r>
            <a:br>
              <a:rPr lang="en-US" sz="900" b="0" dirty="0">
                <a:solidFill>
                  <a:srgbClr val="000000"/>
                </a:solidFill>
                <a:latin typeface="Arial" pitchFamily="34" charset="0"/>
              </a:rPr>
            </a:br>
            <a:r>
              <a:rPr lang="en-US" sz="900" b="0" dirty="0">
                <a:solidFill>
                  <a:srgbClr val="000000"/>
                </a:solidFill>
                <a:latin typeface="Arial" pitchFamily="34" charset="0"/>
              </a:rPr>
              <a:t>Any use case(s) shown and/or described herein represent one or more examples of the various ways, scenarios or environments in which Dialogic products can be used.  Such use case(s) are non-limiting and do not represent recommendations of Dialogic as to whether or how to use Dialogic products.</a:t>
            </a:r>
          </a:p>
          <a:p>
            <a:endParaRPr lang="en-US" sz="900" b="0" dirty="0">
              <a:solidFill>
                <a:srgbClr val="000000"/>
              </a:solidFill>
              <a:latin typeface="Arial" pitchFamily="34" charset="0"/>
            </a:endParaRPr>
          </a:p>
          <a:p>
            <a:r>
              <a:rPr lang="en-US" sz="900" b="0" dirty="0" smtClean="0">
                <a:solidFill>
                  <a:srgbClr val="000000"/>
                </a:solidFill>
                <a:latin typeface="Arial" pitchFamily="34" charset="0"/>
              </a:rPr>
              <a:t>06/10</a:t>
            </a:r>
            <a:endParaRPr lang="en-US" sz="900" b="0" dirty="0">
              <a:solidFill>
                <a:srgbClr val="000000"/>
              </a:solidFill>
              <a:latin typeface="Arial" pitchFamily="34" charset="0"/>
            </a:endParaRPr>
          </a:p>
        </p:txBody>
      </p:sp>
      <p:sp>
        <p:nvSpPr>
          <p:cNvPr id="64516" name="Rectangle 4"/>
          <p:cNvSpPr>
            <a:spLocks noChangeArrowheads="1"/>
          </p:cNvSpPr>
          <p:nvPr/>
        </p:nvSpPr>
        <p:spPr bwMode="auto">
          <a:xfrm>
            <a:off x="-204788" y="6265863"/>
            <a:ext cx="9537701" cy="246062"/>
          </a:xfrm>
          <a:prstGeom prst="rect">
            <a:avLst/>
          </a:prstGeom>
          <a:solidFill>
            <a:srgbClr val="ABB400"/>
          </a:solidFill>
          <a:ln w="9525">
            <a:noFill/>
            <a:miter lim="800000"/>
            <a:headEnd/>
            <a:tailEnd/>
          </a:ln>
        </p:spPr>
        <p:txBody>
          <a:bodyPr wrap="none" anchor="ctr"/>
          <a:lstStyle/>
          <a:p>
            <a:endParaRPr lang="en-US" sz="2400" b="0">
              <a:solidFill>
                <a:srgbClr val="000000"/>
              </a:solidFill>
              <a:latin typeface="Arial" pitchFamily="34" charset="0"/>
            </a:endParaRPr>
          </a:p>
        </p:txBody>
      </p:sp>
      <p:sp>
        <p:nvSpPr>
          <p:cNvPr id="64517" name="Rectangle 6"/>
          <p:cNvSpPr>
            <a:spLocks noChangeArrowheads="1"/>
          </p:cNvSpPr>
          <p:nvPr/>
        </p:nvSpPr>
        <p:spPr bwMode="auto">
          <a:xfrm>
            <a:off x="0" y="6264275"/>
            <a:ext cx="9144000" cy="244475"/>
          </a:xfrm>
          <a:prstGeom prst="rect">
            <a:avLst/>
          </a:prstGeom>
          <a:noFill/>
          <a:ln w="9525">
            <a:noFill/>
            <a:miter lim="800000"/>
            <a:headEnd/>
            <a:tailEnd/>
          </a:ln>
        </p:spPr>
        <p:txBody>
          <a:bodyPr anchor="ctr">
            <a:spAutoFit/>
          </a:bodyPr>
          <a:lstStyle/>
          <a:p>
            <a:pPr algn="ctr"/>
            <a:r>
              <a:rPr lang="en-US" sz="1000">
                <a:solidFill>
                  <a:srgbClr val="FFFFFF"/>
                </a:solidFill>
                <a:latin typeface="Arial" pitchFamily="34" charset="0"/>
              </a:rPr>
              <a:t>www.dialogic.com</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What is Human Factors?</a:t>
            </a:r>
          </a:p>
        </p:txBody>
      </p:sp>
      <p:sp>
        <p:nvSpPr>
          <p:cNvPr id="99331" name="Rectangle 3"/>
          <p:cNvSpPr>
            <a:spLocks noGrp="1" noChangeArrowheads="1"/>
          </p:cNvSpPr>
          <p:nvPr>
            <p:ph idx="1"/>
          </p:nvPr>
        </p:nvSpPr>
        <p:spPr/>
        <p:txBody>
          <a:bodyPr/>
          <a:lstStyle/>
          <a:p>
            <a:r>
              <a:rPr lang="en-US" dirty="0" smtClean="0"/>
              <a:t>Ergonomics – an applied science concerned with designing and arranging things people use, such that they interact most efficiently and safely.</a:t>
            </a:r>
          </a:p>
          <a:p>
            <a:endParaRPr lang="en-US" dirty="0" smtClean="0"/>
          </a:p>
          <a:p>
            <a:r>
              <a:rPr lang="en-US" dirty="0" smtClean="0"/>
              <a:t>Ergonomics is the physical part</a:t>
            </a:r>
          </a:p>
          <a:p>
            <a:endParaRPr lang="en-US" dirty="0" smtClean="0"/>
          </a:p>
          <a:p>
            <a:r>
              <a:rPr lang="en-US" dirty="0" smtClean="0"/>
              <a:t>Human Factors encompasses the physical as well as the mental and emotional.</a:t>
            </a:r>
          </a:p>
          <a:p>
            <a:endParaRPr lang="en-US" dirty="0" smtClean="0"/>
          </a:p>
          <a:p>
            <a:r>
              <a:rPr lang="en-US" dirty="0" smtClean="0"/>
              <a:t>The Man/Machine Interface</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8"/>
          <p:cNvSpPr>
            <a:spLocks noChangeArrowheads="1"/>
          </p:cNvSpPr>
          <p:nvPr/>
        </p:nvSpPr>
        <p:spPr bwMode="auto">
          <a:xfrm>
            <a:off x="0" y="0"/>
            <a:ext cx="9144000" cy="1093788"/>
          </a:xfrm>
          <a:prstGeom prst="rect">
            <a:avLst/>
          </a:prstGeom>
          <a:solidFill>
            <a:schemeClr val="bg1"/>
          </a:solidFill>
          <a:ln w="9525">
            <a:noFill/>
            <a:miter lim="800000"/>
            <a:headEnd/>
            <a:tailEnd/>
          </a:ln>
        </p:spPr>
        <p:txBody>
          <a:bodyPr wrap="none" anchor="ctr"/>
          <a:lstStyle/>
          <a:p>
            <a:endParaRPr lang="en-US" sz="2400" b="0"/>
          </a:p>
        </p:txBody>
      </p:sp>
      <p:sp>
        <p:nvSpPr>
          <p:cNvPr id="103427" name="Rectangle 16"/>
          <p:cNvSpPr>
            <a:spLocks noChangeArrowheads="1"/>
          </p:cNvSpPr>
          <p:nvPr/>
        </p:nvSpPr>
        <p:spPr bwMode="auto">
          <a:xfrm>
            <a:off x="381000" y="800100"/>
            <a:ext cx="8763000" cy="76200"/>
          </a:xfrm>
          <a:prstGeom prst="rect">
            <a:avLst/>
          </a:prstGeom>
          <a:solidFill>
            <a:srgbClr val="0E309B"/>
          </a:solidFill>
          <a:ln w="9525">
            <a:noFill/>
            <a:miter lim="800000"/>
            <a:headEnd/>
            <a:tailEnd/>
          </a:ln>
        </p:spPr>
        <p:txBody>
          <a:bodyPr wrap="none" anchor="ctr"/>
          <a:lstStyle/>
          <a:p>
            <a:endParaRPr lang="en-US" sz="2400" b="0"/>
          </a:p>
        </p:txBody>
      </p:sp>
      <p:sp>
        <p:nvSpPr>
          <p:cNvPr id="103428" name="Line 17"/>
          <p:cNvSpPr>
            <a:spLocks noChangeShapeType="1"/>
          </p:cNvSpPr>
          <p:nvPr/>
        </p:nvSpPr>
        <p:spPr bwMode="auto">
          <a:xfrm flipH="1">
            <a:off x="381000" y="933450"/>
            <a:ext cx="8763000" cy="0"/>
          </a:xfrm>
          <a:prstGeom prst="line">
            <a:avLst/>
          </a:prstGeom>
          <a:noFill/>
          <a:ln w="19050">
            <a:solidFill>
              <a:srgbClr val="ABB400"/>
            </a:solidFill>
            <a:round/>
            <a:headEnd/>
            <a:tailEnd/>
          </a:ln>
        </p:spPr>
        <p:txBody>
          <a:bodyPr/>
          <a:lstStyle/>
          <a:p>
            <a:endParaRPr lang="en-US"/>
          </a:p>
        </p:txBody>
      </p:sp>
      <p:sp>
        <p:nvSpPr>
          <p:cNvPr id="103429" name="Text Box 4"/>
          <p:cNvSpPr txBox="1">
            <a:spLocks noChangeArrowheads="1"/>
          </p:cNvSpPr>
          <p:nvPr/>
        </p:nvSpPr>
        <p:spPr bwMode="auto">
          <a:xfrm>
            <a:off x="4056256" y="2012408"/>
            <a:ext cx="4808963" cy="2800767"/>
          </a:xfrm>
          <a:prstGeom prst="rect">
            <a:avLst/>
          </a:prstGeom>
          <a:noFill/>
          <a:ln w="9525">
            <a:noFill/>
            <a:miter lim="800000"/>
            <a:headEnd/>
            <a:tailEnd/>
          </a:ln>
        </p:spPr>
        <p:txBody>
          <a:bodyPr wrap="square">
            <a:spAutoFit/>
          </a:bodyPr>
          <a:lstStyle/>
          <a:p>
            <a:pPr algn="ctr">
              <a:spcBef>
                <a:spcPct val="50000"/>
              </a:spcBef>
            </a:pPr>
            <a:r>
              <a:rPr lang="en-US" sz="4400" dirty="0"/>
              <a:t>PEOPLE </a:t>
            </a:r>
          </a:p>
          <a:p>
            <a:pPr algn="ctr">
              <a:spcBef>
                <a:spcPct val="50000"/>
              </a:spcBef>
            </a:pPr>
            <a:r>
              <a:rPr lang="en-US" sz="4400" dirty="0"/>
              <a:t>JUST </a:t>
            </a:r>
          </a:p>
          <a:p>
            <a:pPr algn="ctr">
              <a:spcBef>
                <a:spcPct val="50000"/>
              </a:spcBef>
            </a:pPr>
            <a:r>
              <a:rPr lang="en-US" sz="4400" dirty="0"/>
              <a:t>DON’T LISTEN!</a:t>
            </a:r>
          </a:p>
        </p:txBody>
      </p:sp>
      <p:sp>
        <p:nvSpPr>
          <p:cNvPr id="103431" name="Rectangle 7"/>
          <p:cNvSpPr>
            <a:spLocks noGrp="1" noChangeArrowheads="1"/>
          </p:cNvSpPr>
          <p:nvPr>
            <p:ph type="title" idx="4294967295"/>
          </p:nvPr>
        </p:nvSpPr>
        <p:spPr>
          <a:xfrm>
            <a:off x="0" y="15875"/>
            <a:ext cx="8382000" cy="762000"/>
          </a:xfrm>
        </p:spPr>
        <p:txBody>
          <a:bodyPr/>
          <a:lstStyle/>
          <a:p>
            <a:pPr algn="r"/>
            <a:r>
              <a:rPr lang="en-US" smtClean="0">
                <a:solidFill>
                  <a:schemeClr val="bg1"/>
                </a:solidFill>
              </a:rPr>
              <a:t>Persistence, Memory and Time</a:t>
            </a:r>
          </a:p>
        </p:txBody>
      </p:sp>
      <p:pic>
        <p:nvPicPr>
          <p:cNvPr id="70662" name="Picture 6" descr="http://blogs.villagevoice.com/forkintheroad/2248581.jpg"/>
          <p:cNvPicPr>
            <a:picLocks noChangeAspect="1" noChangeArrowheads="1"/>
          </p:cNvPicPr>
          <p:nvPr/>
        </p:nvPicPr>
        <p:blipFill>
          <a:blip r:embed="rId3"/>
          <a:srcRect/>
          <a:stretch>
            <a:fillRect/>
          </a:stretch>
        </p:blipFill>
        <p:spPr bwMode="auto">
          <a:xfrm>
            <a:off x="456658" y="1382750"/>
            <a:ext cx="3568391" cy="4460489"/>
          </a:xfrm>
          <a:prstGeom prst="rect">
            <a:avLst/>
          </a:prstGeom>
          <a:noFill/>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a:xfrm>
            <a:off x="4800600" y="2259013"/>
            <a:ext cx="3735388" cy="2357437"/>
          </a:xfrm>
        </p:spPr>
        <p:txBody>
          <a:bodyPr/>
          <a:lstStyle/>
          <a:p>
            <a:pPr algn="ctr">
              <a:spcBef>
                <a:spcPct val="50000"/>
              </a:spcBef>
            </a:pPr>
            <a:r>
              <a:rPr lang="en-US" dirty="0" smtClean="0"/>
              <a:t>Persistence, Memory and Time</a:t>
            </a:r>
            <a:br>
              <a:rPr lang="en-US" dirty="0" smtClean="0"/>
            </a:br>
            <a:r>
              <a:rPr lang="en-US" dirty="0" smtClean="0"/>
              <a:t/>
            </a:r>
            <a:br>
              <a:rPr lang="en-US" dirty="0" smtClean="0"/>
            </a:br>
            <a:r>
              <a:rPr lang="en-US" dirty="0" smtClean="0"/>
              <a:t>Telephony Interfaces</a:t>
            </a:r>
            <a:br>
              <a:rPr lang="en-US" dirty="0" smtClean="0"/>
            </a:br>
            <a:r>
              <a:rPr lang="en-US" dirty="0" smtClean="0"/>
              <a:t>Vs.</a:t>
            </a:r>
            <a:br>
              <a:rPr lang="en-US" dirty="0" smtClean="0"/>
            </a:br>
            <a:r>
              <a:rPr lang="en-US" dirty="0" smtClean="0"/>
              <a:t>Visual Interfaces</a:t>
            </a:r>
            <a:endParaRPr lang="en-US" dirty="0" smtClean="0">
              <a:latin typeface="Calibri" charset="0"/>
              <a:ea typeface="ＭＳ Ｐゴシック" charset="-128"/>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Persistence</a:t>
            </a:r>
          </a:p>
        </p:txBody>
      </p:sp>
      <p:sp>
        <p:nvSpPr>
          <p:cNvPr id="53251" name="Rectangle 3"/>
          <p:cNvSpPr>
            <a:spLocks noGrp="1" noChangeArrowheads="1"/>
          </p:cNvSpPr>
          <p:nvPr>
            <p:ph idx="1"/>
          </p:nvPr>
        </p:nvSpPr>
        <p:spPr/>
        <p:txBody>
          <a:bodyPr/>
          <a:lstStyle/>
          <a:p>
            <a:pPr>
              <a:buFont typeface="Wingdings" pitchFamily="2" charset="2"/>
              <a:buNone/>
            </a:pPr>
            <a:r>
              <a:rPr lang="en-US" dirty="0" smtClean="0"/>
              <a:t>In a visual display, data remains on the display until replaced by new data.</a:t>
            </a:r>
          </a:p>
          <a:p>
            <a:r>
              <a:rPr lang="en-US" dirty="0" smtClean="0"/>
              <a:t>This allows users to:</a:t>
            </a:r>
          </a:p>
          <a:p>
            <a:pPr lvl="1"/>
            <a:r>
              <a:rPr lang="en-US" dirty="0" smtClean="0"/>
              <a:t>Return to a task after interruption</a:t>
            </a:r>
          </a:p>
          <a:p>
            <a:pPr lvl="1"/>
            <a:r>
              <a:rPr lang="en-US" dirty="0" smtClean="0"/>
              <a:t>Review – by scanning back and forth – among several possible menu choices</a:t>
            </a:r>
          </a:p>
          <a:p>
            <a:pPr lvl="1"/>
            <a:r>
              <a:rPr lang="en-US" dirty="0" smtClean="0"/>
              <a:t>Eliminate or minimize the effects of time by scrolling freely between the past and the present</a:t>
            </a:r>
          </a:p>
          <a:p>
            <a:pPr lvl="1"/>
            <a:r>
              <a:rPr lang="en-US" dirty="0" smtClean="0"/>
              <a:t>Maintain context – even when confronted with multiple tasks</a:t>
            </a:r>
          </a:p>
          <a:p>
            <a:pPr lvl="1"/>
            <a:endParaRPr lang="en-US" dirty="0" smtClean="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Memory</a:t>
            </a:r>
          </a:p>
        </p:txBody>
      </p:sp>
      <p:sp>
        <p:nvSpPr>
          <p:cNvPr id="55299" name="Rectangle 3"/>
          <p:cNvSpPr>
            <a:spLocks noGrp="1" noChangeArrowheads="1"/>
          </p:cNvSpPr>
          <p:nvPr>
            <p:ph idx="1"/>
          </p:nvPr>
        </p:nvSpPr>
        <p:spPr/>
        <p:txBody>
          <a:bodyPr/>
          <a:lstStyle/>
          <a:p>
            <a:r>
              <a:rPr lang="en-US" dirty="0" smtClean="0"/>
              <a:t>The serial presentation of auditory information places heavy demands on working memory</a:t>
            </a:r>
          </a:p>
          <a:p>
            <a:r>
              <a:rPr lang="en-US" dirty="0" smtClean="0"/>
              <a:t>More impactful on novice users</a:t>
            </a:r>
          </a:p>
          <a:p>
            <a:r>
              <a:rPr lang="en-US" dirty="0" smtClean="0"/>
              <a:t>More impactful on older users</a:t>
            </a:r>
          </a:p>
          <a:p>
            <a:pPr>
              <a:buNone/>
            </a:pPr>
            <a:endParaRPr lang="en-US" dirty="0" smtClean="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Dialogic_Template">
  <a:themeElements>
    <a:clrScheme name="Dialog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alogic_Templat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8" charset="0"/>
            <a:ea typeface="Arial" pitchFamily="18" charset="0"/>
            <a:cs typeface="Arial" pitchFamily="18"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8" charset="0"/>
            <a:ea typeface="Arial" pitchFamily="18" charset="0"/>
            <a:cs typeface="Arial" pitchFamily="18" charset="0"/>
          </a:defRPr>
        </a:defPPr>
      </a:lstStyle>
    </a:lnDef>
  </a:objectDefaults>
  <a:extraClrSchemeLst>
    <a:extraClrScheme>
      <a:clrScheme name="Dialog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alog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alog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alog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alog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alog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alogi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alog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alog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alog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alog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alog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ialogic_Template">
  <a:themeElements>
    <a:clrScheme name="Dialog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alogic_Templat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8" charset="0"/>
            <a:ea typeface="Arial" pitchFamily="18" charset="0"/>
            <a:cs typeface="Arial" pitchFamily="18"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8" charset="0"/>
            <a:ea typeface="Arial" pitchFamily="18" charset="0"/>
            <a:cs typeface="Arial" pitchFamily="18" charset="0"/>
          </a:defRPr>
        </a:defPPr>
      </a:lstStyle>
    </a:lnDef>
  </a:objectDefaults>
  <a:extraClrSchemeLst>
    <a:extraClrScheme>
      <a:clrScheme name="Dialog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alog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alog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alog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alog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alog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alogi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alog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alog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alog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alog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alog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alogic_Template">
  <a:themeElements>
    <a:clrScheme name="Dialog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alogic_Templat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8" charset="0"/>
            <a:ea typeface="Arial" pitchFamily="18" charset="0"/>
            <a:cs typeface="Arial" pitchFamily="18"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8" charset="0"/>
            <a:ea typeface="Arial" pitchFamily="18" charset="0"/>
            <a:cs typeface="Arial" pitchFamily="18" charset="0"/>
          </a:defRPr>
        </a:defPPr>
      </a:lstStyle>
    </a:lnDef>
  </a:objectDefaults>
  <a:extraClrSchemeLst>
    <a:extraClrScheme>
      <a:clrScheme name="Dialog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alog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alog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alog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alog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alog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alogi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alog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alog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alog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alog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alog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Dialogic_Template</Template>
  <TotalTime>5725</TotalTime>
  <Words>3308</Words>
  <Application>Microsoft Office PowerPoint</Application>
  <PresentationFormat>On-screen Show (4:3)</PresentationFormat>
  <Paragraphs>416</Paragraphs>
  <Slides>40</Slides>
  <Notes>40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1_Dialogic_Template</vt:lpstr>
      <vt:lpstr>2_Dialogic_Template</vt:lpstr>
      <vt:lpstr>Dialogic_Template</vt:lpstr>
      <vt:lpstr>Open Source  Telecommunications: Enabling Anyone to Build a Bad Telephony Application </vt:lpstr>
      <vt:lpstr>Human Factors in Voice Interface Design  </vt:lpstr>
      <vt:lpstr>Slide 3</vt:lpstr>
      <vt:lpstr>Slide 4</vt:lpstr>
      <vt:lpstr>What is Human Factors?</vt:lpstr>
      <vt:lpstr>Persistence, Memory and Time</vt:lpstr>
      <vt:lpstr>Persistence, Memory and Time  Telephony Interfaces Vs. Visual Interfaces</vt:lpstr>
      <vt:lpstr>Persistence</vt:lpstr>
      <vt:lpstr>Memory</vt:lpstr>
      <vt:lpstr>Time</vt:lpstr>
      <vt:lpstr>Machine Output </vt:lpstr>
      <vt:lpstr>Machine Spoken Output</vt:lpstr>
      <vt:lpstr>Silence, the Silent Killer</vt:lpstr>
      <vt:lpstr>Prompts Asking the User to  Do Something</vt:lpstr>
      <vt:lpstr>Action-Goal vs Goal-Action</vt:lpstr>
      <vt:lpstr>Please, Now and Thank-You</vt:lpstr>
      <vt:lpstr>Anthropomorphism</vt:lpstr>
      <vt:lpstr>Compression</vt:lpstr>
      <vt:lpstr>Short /Long Prompts vs Short/Long Recordings</vt:lpstr>
      <vt:lpstr>Feedback</vt:lpstr>
      <vt:lpstr>Instructions vs. Help</vt:lpstr>
      <vt:lpstr>Lists, Menus and User Input </vt:lpstr>
      <vt:lpstr>Hierarchy vs Skip and Scan</vt:lpstr>
      <vt:lpstr>Number of Choices Per Menu</vt:lpstr>
      <vt:lpstr>Delimiters:  To # or not to #</vt:lpstr>
      <vt:lpstr>Press vs Enter</vt:lpstr>
      <vt:lpstr>Consistent use of keys</vt:lpstr>
      <vt:lpstr>Other User Inputs</vt:lpstr>
      <vt:lpstr>DTMF  vs  Speech Recognition</vt:lpstr>
      <vt:lpstr>DTMF or ASR:  Different or Better</vt:lpstr>
      <vt:lpstr>ASR Menus</vt:lpstr>
      <vt:lpstr>Error Correction in Speech Recognition</vt:lpstr>
      <vt:lpstr>The Infinite Loop of Misunderstanding – Part One</vt:lpstr>
      <vt:lpstr>The Infinite Loop of Misunderstanding – Part Two</vt:lpstr>
      <vt:lpstr>Breaking the Loop</vt:lpstr>
      <vt:lpstr>Grunt Detection – When All Else Fails</vt:lpstr>
      <vt:lpstr>Implied Yes/No</vt:lpstr>
      <vt:lpstr>Wrap Up</vt:lpstr>
      <vt:lpstr>References</vt:lpstr>
      <vt:lpstr>Slide 40</vt:lpstr>
    </vt:vector>
  </TitlesOfParts>
  <Company>Eicon Networks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mbsteffe</dc:creator>
  <cp:lastModifiedBy>jdworkin</cp:lastModifiedBy>
  <cp:revision>120</cp:revision>
  <dcterms:created xsi:type="dcterms:W3CDTF">2008-06-11T18:06:43Z</dcterms:created>
  <dcterms:modified xsi:type="dcterms:W3CDTF">2010-07-14T16:48:17Z</dcterms:modified>
</cp:coreProperties>
</file>